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260" r:id="rId1"/>
  </p:sldMasterIdLst>
  <p:notesMasterIdLst>
    <p:notesMasterId r:id="rId3"/>
  </p:notesMasterIdLst>
  <p:handoutMasterIdLst>
    <p:handoutMasterId r:id="rId4"/>
  </p:handoutMasterIdLst>
  <p:sldIdLst>
    <p:sldId id="256" r:id="rId2"/>
  </p:sldIdLst>
  <p:sldSz cx="43891200" cy="32918400"/>
  <p:notesSz cx="7010400" cy="9296400"/>
  <p:embeddedFontLst>
    <p:embeddedFont>
      <p:font typeface="Calibri" panose="020F0502020204030204" pitchFamily="34" charset="0"/>
      <p:regular r:id="rId5"/>
      <p:bold r:id="rId6"/>
      <p:italic r:id="rId7"/>
      <p:boldItalic r:id="rId8"/>
    </p:embeddedFont>
    <p:embeddedFont>
      <p:font typeface="Franklin Gothic Medium" panose="020B0603020102020204" pitchFamily="34" charset="0"/>
      <p:regular r:id="rId9"/>
      <p:italic r:id="rId10"/>
    </p:embeddedFont>
    <p:embeddedFont>
      <p:font typeface="Open Sans" panose="020B0606030504020204" pitchFamily="34" charset="0"/>
      <p:regular r:id="rId11"/>
      <p:bold r:id="rId12"/>
      <p:italic r:id="rId13"/>
      <p:boldItalic r:id="rId14"/>
    </p:embeddedFont>
  </p:embeddedFontLst>
  <p:custDataLst>
    <p:tags r:id="rId15"/>
  </p:custDataLst>
  <p:defaultTex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93" userDrawn="1">
          <p15:clr>
            <a:srgbClr val="A4A3A4"/>
          </p15:clr>
        </p15:guide>
        <p15:guide id="2" pos="1920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2316"/>
    <a:srgbClr val="C3DDFF"/>
    <a:srgbClr val="FE8501"/>
    <a:srgbClr val="B9710F"/>
    <a:srgbClr val="CB7D0C"/>
    <a:srgbClr val="B7856F"/>
    <a:srgbClr val="7A2216"/>
    <a:srgbClr val="941651"/>
    <a:srgbClr val="FF8500"/>
    <a:srgbClr val="FF9E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4" autoAdjust="0"/>
    <p:restoredTop sz="98191" autoAdjust="0"/>
  </p:normalViewPr>
  <p:slideViewPr>
    <p:cSldViewPr snapToGrid="0">
      <p:cViewPr>
        <p:scale>
          <a:sx n="46" d="100"/>
          <a:sy n="46" d="100"/>
        </p:scale>
        <p:origin x="-80" y="-2728"/>
      </p:cViewPr>
      <p:guideLst>
        <p:guide orient="horz" pos="2493"/>
        <p:guide pos="19200"/>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tags" Target="tags/tag1.xml"/><Relationship Id="rId10" Type="http://schemas.openxmlformats.org/officeDocument/2006/relationships/font" Target="fonts/font6.fntdata"/><Relationship Id="rId19" Type="http://schemas.openxmlformats.org/officeDocument/2006/relationships/tableStyles" Target="tableStyles.xml"/><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font" Target="fonts/font10.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0" tIns="46585" rIns="93170" bIns="46585" rtlCol="0"/>
          <a:lstStyle>
            <a:defPPr>
              <a:defRPr kern="1200"/>
            </a:defPPr>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0" tIns="46585" rIns="93170" bIns="46585" rtlCol="0"/>
          <a:lstStyle>
            <a:defPPr>
              <a:defRPr kern="1200"/>
            </a:defPPr>
            <a:lvl1pPr algn="r">
              <a:defRPr sz="1200"/>
            </a:lvl1pPr>
          </a:lstStyle>
          <a:p>
            <a:fld id="{302F586B-0015-43FB-918D-31E1A09780E3}" type="datetimeFigureOut">
              <a:rPr lang="en-US" smtClean="0"/>
              <a:t>5/10/22</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0" tIns="46585" rIns="93170" bIns="46585" rtlCol="0" anchor="b"/>
          <a:lstStyle>
            <a:defPPr>
              <a:defRPr kern="1200"/>
            </a:defPPr>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0" tIns="46585" rIns="93170" bIns="46585" rtlCol="0" anchor="b"/>
          <a:lstStyle>
            <a:defPPr>
              <a:defRPr kern="1200"/>
            </a:defPPr>
            <a:lvl1pPr algn="r">
              <a:defRPr sz="1200"/>
            </a:lvl1pPr>
          </a:lstStyle>
          <a:p>
            <a:fld id="{5F29C2D4-4424-41A2-A90C-29D31B733A95}" type="slidenum">
              <a:rPr lang="en-US" smtClean="0"/>
              <a:t>‹#›</a:t>
            </a:fld>
            <a:endParaRPr lang="en-US"/>
          </a:p>
        </p:txBody>
      </p:sp>
    </p:spTree>
    <p:extLst>
      <p:ext uri="{BB962C8B-B14F-4D97-AF65-F5344CB8AC3E}">
        <p14:creationId xmlns:p14="http://schemas.microsoft.com/office/powerpoint/2010/main" val="39555133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465138"/>
          </a:xfrm>
          <a:prstGeom prst="rect">
            <a:avLst/>
          </a:prstGeom>
        </p:spPr>
        <p:txBody>
          <a:bodyPr vert="horz" lIns="91440" tIns="45720" rIns="91440" bIns="45720" rtlCol="0"/>
          <a:lstStyle>
            <a:defPPr>
              <a:defRPr kern="1200"/>
            </a:defPPr>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defPPr>
              <a:defRPr kern="1200"/>
            </a:defPPr>
            <a:lvl1pPr algn="r">
              <a:defRPr sz="1200"/>
            </a:lvl1pPr>
          </a:lstStyle>
          <a:p>
            <a:fld id="{7CEAF96C-0DD1-4DCA-AB4B-687076CBD6E7}" type="datetimeFigureOut">
              <a:rPr lang="en-US" smtClean="0"/>
              <a:t>5/10/22</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sp>
      <p:sp>
        <p:nvSpPr>
          <p:cNvPr id="5" name="Notes Placeholder 4"/>
          <p:cNvSpPr>
            <a:spLocks noGrp="1"/>
          </p:cNvSpPr>
          <p:nvPr>
            <p:ph type="body" sz="quarter" idx="3"/>
          </p:nvPr>
        </p:nvSpPr>
        <p:spPr>
          <a:xfrm>
            <a:off x="701675" y="4416426"/>
            <a:ext cx="5607050" cy="4183063"/>
          </a:xfrm>
          <a:prstGeom prst="rect">
            <a:avLst/>
          </a:prstGeom>
        </p:spPr>
        <p:txBody>
          <a:bodyPr vert="horz" lIns="91440" tIns="45720" rIns="91440" bIns="45720" rtlCol="0"/>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29675"/>
            <a:ext cx="3038475" cy="465138"/>
          </a:xfrm>
          <a:prstGeom prst="rect">
            <a:avLst/>
          </a:prstGeom>
        </p:spPr>
        <p:txBody>
          <a:bodyPr vert="horz" lIns="91440" tIns="45720" rIns="91440" bIns="45720" rtlCol="0" anchor="b"/>
          <a:lstStyle>
            <a:defPPr>
              <a:defRPr kern="1200"/>
            </a:defPPr>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defPPr>
              <a:defRPr kern="1200"/>
            </a:defPPr>
            <a:lvl1pPr algn="r">
              <a:defRPr sz="1200"/>
            </a:lvl1pPr>
          </a:lstStyle>
          <a:p>
            <a:fld id="{39DA5243-CE1B-4274-BAA7-73DD5174F0FC}" type="slidenum">
              <a:rPr lang="en-US" smtClean="0"/>
              <a:t>‹#›</a:t>
            </a:fld>
            <a:endParaRPr lang="en-US"/>
          </a:p>
        </p:txBody>
      </p:sp>
    </p:spTree>
    <p:extLst>
      <p:ext uri="{BB962C8B-B14F-4D97-AF65-F5344CB8AC3E}">
        <p14:creationId xmlns:p14="http://schemas.microsoft.com/office/powerpoint/2010/main" val="3507094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81100" y="696913"/>
            <a:ext cx="4648200" cy="3486150"/>
          </a:xfrm>
        </p:spPr>
      </p:sp>
      <p:sp>
        <p:nvSpPr>
          <p:cNvPr id="3" name="Notes Placeholder 2"/>
          <p:cNvSpPr>
            <a:spLocks noGrp="1"/>
          </p:cNvSpPr>
          <p:nvPr>
            <p:ph type="body" idx="1"/>
          </p:nvPr>
        </p:nvSpPr>
        <p:spPr/>
        <p:txBody>
          <a:bodyPr/>
          <a:lstStyle>
            <a:defPPr>
              <a:defRPr kern="1200"/>
            </a:defPPr>
          </a:lstStyle>
          <a:p>
            <a:endParaRPr lang="en-US"/>
          </a:p>
        </p:txBody>
      </p:sp>
      <p:sp>
        <p:nvSpPr>
          <p:cNvPr id="4" name="Slide Number Placeholder 3"/>
          <p:cNvSpPr>
            <a:spLocks noGrp="1"/>
          </p:cNvSpPr>
          <p:nvPr>
            <p:ph type="sldNum" sz="quarter" idx="10"/>
          </p:nvPr>
        </p:nvSpPr>
        <p:spPr/>
        <p:txBody>
          <a:bodyPr/>
          <a:lstStyle>
            <a:defPPr>
              <a:defRPr kern="1200"/>
            </a:defPPr>
          </a:lstStyle>
          <a:p>
            <a:fld id="{39DA5243-CE1B-4274-BAA7-73DD5174F0FC}" type="slidenum">
              <a:rPr lang="en-US" smtClean="0"/>
              <a:t>1</a:t>
            </a:fld>
            <a:endParaRPr lang="en-US"/>
          </a:p>
        </p:txBody>
      </p:sp>
    </p:spTree>
    <p:extLst>
      <p:ext uri="{BB962C8B-B14F-4D97-AF65-F5344CB8AC3E}">
        <p14:creationId xmlns:p14="http://schemas.microsoft.com/office/powerpoint/2010/main" val="2760740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Text Placeholder 5"/>
          <p:cNvSpPr>
            <a:spLocks noGrp="1"/>
          </p:cNvSpPr>
          <p:nvPr>
            <p:ph type="body" sz="quarter" idx="15" hasCustomPrompt="1"/>
          </p:nvPr>
        </p:nvSpPr>
        <p:spPr>
          <a:xfrm>
            <a:off x="-37432" y="235744"/>
            <a:ext cx="43928630" cy="2914650"/>
          </a:xfrm>
        </p:spPr>
        <p:txBody>
          <a:bodyPr>
            <a:noAutofit/>
          </a:bodyPr>
          <a:lstStyle>
            <a:defPPr>
              <a:defRPr kern="1200"/>
            </a:defPPr>
            <a:lvl1pPr marL="0" marR="0" indent="0" algn="ctr" defTabSz="2820815" rtl="0" eaLnBrk="1" fontAlgn="auto" latinLnBrk="0" hangingPunct="1">
              <a:lnSpc>
                <a:spcPct val="100000"/>
              </a:lnSpc>
              <a:spcBef>
                <a:spcPts val="1125"/>
              </a:spcBef>
              <a:spcAft>
                <a:spcPct val="0"/>
              </a:spcAft>
              <a:buClrTx/>
              <a:buSzTx/>
              <a:buFontTx/>
              <a:buNone/>
              <a:defRPr sz="4575" baseline="0">
                <a:solidFill>
                  <a:schemeClr val="tx2">
                    <a:lumMod val="50000"/>
                  </a:schemeClr>
                </a:solidFill>
                <a:latin typeface="Arial" pitchFamily="34" charset="0"/>
                <a:cs typeface="Arial" pitchFamily="34" charset="0"/>
              </a:defRPr>
            </a:lvl1pPr>
            <a:lvl2pPr marL="1410407" indent="0">
              <a:buFontTx/>
              <a:buNone/>
              <a:defRPr/>
            </a:lvl2pPr>
            <a:lvl3pPr marL="2820815" indent="0">
              <a:buFontTx/>
              <a:buNone/>
              <a:defRPr/>
            </a:lvl3pPr>
            <a:lvl4pPr marL="4231222" indent="0">
              <a:buFontTx/>
              <a:buNone/>
              <a:defRPr/>
            </a:lvl4pPr>
            <a:lvl5pPr marL="5641629" indent="0">
              <a:buFontTx/>
              <a:buNone/>
              <a:defRPr/>
            </a:lvl5pPr>
          </a:lstStyle>
          <a:p>
            <a:pPr marL="0" marR="0" lvl="0" indent="0" algn="ctr" defTabSz="2820815" rtl="0" eaLnBrk="1" fontAlgn="auto" latinLnBrk="0" hangingPunct="1">
              <a:lnSpc>
                <a:spcPct val="100000"/>
              </a:lnSpc>
              <a:spcBef>
                <a:spcPct val="20000"/>
              </a:spcBef>
              <a:spcAft>
                <a:spcPct val="0"/>
              </a:spcAft>
              <a:buClrTx/>
              <a:buSzTx/>
              <a:buFontTx/>
              <a:buNone/>
              <a:defRPr/>
            </a:pPr>
            <a:r>
              <a:rPr lang="en-US"/>
              <a:t>This is a Scientific Poster Template created by Graphicsland </a:t>
            </a:r>
            <a:br>
              <a:rPr lang="en-US"/>
            </a:br>
            <a:r>
              <a:rPr lang="en-US"/>
              <a:t>&amp; MakeSigns.com. Your poster title would go on these lines. </a:t>
            </a:r>
          </a:p>
        </p:txBody>
      </p:sp>
      <p:sp>
        <p:nvSpPr>
          <p:cNvPr id="3" name="Text Placeholder 5"/>
          <p:cNvSpPr>
            <a:spLocks noGrp="1"/>
          </p:cNvSpPr>
          <p:nvPr>
            <p:ph type="body" sz="quarter" idx="16" hasCustomPrompt="1"/>
          </p:nvPr>
        </p:nvSpPr>
        <p:spPr>
          <a:xfrm>
            <a:off x="-37432" y="2662519"/>
            <a:ext cx="43928630" cy="1694330"/>
          </a:xfrm>
        </p:spPr>
        <p:txBody>
          <a:bodyPr>
            <a:noAutofit/>
          </a:bodyPr>
          <a:lstStyle>
            <a:defPPr>
              <a:defRPr kern="1200"/>
            </a:defPPr>
            <a:lvl1pPr marL="0" marR="0" indent="0" algn="ctr" defTabSz="2820815" rtl="0" eaLnBrk="1" fontAlgn="auto" latinLnBrk="0" hangingPunct="1">
              <a:lnSpc>
                <a:spcPct val="100000"/>
              </a:lnSpc>
              <a:spcBef>
                <a:spcPts val="450"/>
              </a:spcBef>
              <a:spcAft>
                <a:spcPct val="0"/>
              </a:spcAft>
              <a:buClrTx/>
              <a:buSzTx/>
              <a:buFontTx/>
              <a:buNone/>
              <a:defRPr sz="4950" baseline="0">
                <a:solidFill>
                  <a:schemeClr val="tx2">
                    <a:lumMod val="50000"/>
                  </a:schemeClr>
                </a:solidFill>
                <a:latin typeface="Arial" pitchFamily="34" charset="0"/>
                <a:cs typeface="Arial" pitchFamily="34" charset="0"/>
              </a:defRPr>
            </a:lvl1pPr>
            <a:lvl2pPr marL="1410407" indent="0">
              <a:buFontTx/>
              <a:buNone/>
              <a:defRPr/>
            </a:lvl2pPr>
            <a:lvl3pPr marL="2820815" indent="0">
              <a:buFontTx/>
              <a:buNone/>
              <a:defRPr/>
            </a:lvl3pPr>
            <a:lvl4pPr marL="4231222" indent="0">
              <a:buFontTx/>
              <a:buNone/>
              <a:defRPr/>
            </a:lvl4pPr>
            <a:lvl5pPr marL="5641629" indent="0">
              <a:buFontTx/>
              <a:buNone/>
              <a:defRPr/>
            </a:lvl5pPr>
          </a:lstStyle>
          <a:p>
            <a:pPr algn="ctr">
              <a:spcBef>
                <a:spcPts val="600"/>
              </a:spcBef>
            </a:pPr>
            <a:r>
              <a:rPr lang="en-US" sz="4500">
                <a:solidFill>
                  <a:schemeClr val="tx2">
                    <a:lumMod val="50000"/>
                  </a:schemeClr>
                </a:solidFill>
                <a:latin typeface="Franklin Gothic Medium" pitchFamily="34" charset="0"/>
              </a:rPr>
              <a:t>Author’s Name Here</a:t>
            </a:r>
            <a:br>
              <a:rPr lang="en-US" sz="4500">
                <a:solidFill>
                  <a:schemeClr val="tx2">
                    <a:lumMod val="50000"/>
                  </a:schemeClr>
                </a:solidFill>
                <a:latin typeface="Franklin Gothic Medium" pitchFamily="34" charset="0"/>
              </a:rPr>
            </a:br>
            <a:r>
              <a:rPr lang="en-US" sz="4500">
                <a:solidFill>
                  <a:schemeClr val="tx2">
                    <a:lumMod val="50000"/>
                  </a:schemeClr>
                </a:solidFill>
                <a:latin typeface="Arial" pitchFamily="34" charset="0"/>
                <a:cs typeface="Arial" pitchFamily="34" charset="0"/>
              </a:rPr>
              <a:t>University</a:t>
            </a:r>
            <a:r>
              <a:rPr lang="en-US" sz="4500">
                <a:solidFill>
                  <a:schemeClr val="tx2">
                    <a:lumMod val="50000"/>
                  </a:schemeClr>
                </a:solidFill>
                <a:latin typeface="Franklin Gothic Medium" pitchFamily="34" charset="0"/>
              </a:rPr>
              <a:t> Name Here</a:t>
            </a:r>
          </a:p>
        </p:txBody>
      </p:sp>
    </p:spTree>
    <p:extLst>
      <p:ext uri="{BB962C8B-B14F-4D97-AF65-F5344CB8AC3E}">
        <p14:creationId xmlns:p14="http://schemas.microsoft.com/office/powerpoint/2010/main" val="256955731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00552483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18" y="1318265"/>
            <a:ext cx="9875520" cy="28087321"/>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2194560" y="1318265"/>
            <a:ext cx="28895039" cy="28087321"/>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434872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99531252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7"/>
            <a:ext cx="37307518" cy="6537960"/>
          </a:xfrm>
        </p:spPr>
        <p:txBody>
          <a:bodyPr anchor="t"/>
          <a:lstStyle>
            <a:defPPr>
              <a:defRPr kern="1200"/>
            </a:defPPr>
            <a:lvl1pPr algn="l">
              <a:defRPr sz="12375" b="1" cap="all"/>
            </a:lvl1pPr>
          </a:lstStyle>
          <a:p>
            <a:r>
              <a:rPr lang="en-US"/>
              <a:t>Click to edit Master title style</a:t>
            </a:r>
          </a:p>
        </p:txBody>
      </p:sp>
      <p:sp>
        <p:nvSpPr>
          <p:cNvPr id="3" name="Text Placeholder 2"/>
          <p:cNvSpPr>
            <a:spLocks noGrp="1"/>
          </p:cNvSpPr>
          <p:nvPr>
            <p:ph type="body" idx="1"/>
          </p:nvPr>
        </p:nvSpPr>
        <p:spPr>
          <a:xfrm>
            <a:off x="3467102" y="13952224"/>
            <a:ext cx="37307518" cy="7200897"/>
          </a:xfrm>
        </p:spPr>
        <p:txBody>
          <a:bodyPr anchor="b"/>
          <a:lstStyle>
            <a:defPPr>
              <a:defRPr kern="1200"/>
            </a:defPPr>
            <a:lvl1pPr marL="0" indent="0">
              <a:buNone/>
              <a:defRPr sz="6150">
                <a:solidFill>
                  <a:schemeClr val="tx1">
                    <a:tint val="75000"/>
                  </a:schemeClr>
                </a:solidFill>
              </a:defRPr>
            </a:lvl1pPr>
            <a:lvl2pPr marL="1410407" indent="0">
              <a:buNone/>
              <a:defRPr sz="5550">
                <a:solidFill>
                  <a:schemeClr val="tx1">
                    <a:tint val="75000"/>
                  </a:schemeClr>
                </a:solidFill>
              </a:defRPr>
            </a:lvl2pPr>
            <a:lvl3pPr marL="2820815" indent="0">
              <a:buNone/>
              <a:defRPr sz="4950">
                <a:solidFill>
                  <a:schemeClr val="tx1">
                    <a:tint val="75000"/>
                  </a:schemeClr>
                </a:solidFill>
              </a:defRPr>
            </a:lvl3pPr>
            <a:lvl4pPr marL="4231223" indent="0">
              <a:buNone/>
              <a:defRPr sz="4350">
                <a:solidFill>
                  <a:schemeClr val="tx1">
                    <a:tint val="75000"/>
                  </a:schemeClr>
                </a:solidFill>
              </a:defRPr>
            </a:lvl4pPr>
            <a:lvl5pPr marL="5641630" indent="0">
              <a:buNone/>
              <a:defRPr sz="4350">
                <a:solidFill>
                  <a:schemeClr val="tx1">
                    <a:tint val="75000"/>
                  </a:schemeClr>
                </a:solidFill>
              </a:defRPr>
            </a:lvl5pPr>
            <a:lvl6pPr marL="7052037" indent="0">
              <a:buNone/>
              <a:defRPr sz="4350">
                <a:solidFill>
                  <a:schemeClr val="tx1">
                    <a:tint val="75000"/>
                  </a:schemeClr>
                </a:solidFill>
              </a:defRPr>
            </a:lvl6pPr>
            <a:lvl7pPr marL="8462444" indent="0">
              <a:buNone/>
              <a:defRPr sz="4350">
                <a:solidFill>
                  <a:schemeClr val="tx1">
                    <a:tint val="75000"/>
                  </a:schemeClr>
                </a:solidFill>
              </a:defRPr>
            </a:lvl7pPr>
            <a:lvl8pPr marL="9872852" indent="0">
              <a:buNone/>
              <a:defRPr sz="4350">
                <a:solidFill>
                  <a:schemeClr val="tx1">
                    <a:tint val="75000"/>
                  </a:schemeClr>
                </a:solidFill>
              </a:defRPr>
            </a:lvl8pPr>
            <a:lvl9pPr marL="11283259" indent="0">
              <a:buNone/>
              <a:defRPr sz="43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4984067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2194561" y="7680962"/>
            <a:ext cx="19385280" cy="21724623"/>
          </a:xfrm>
        </p:spPr>
        <p:txBody>
          <a:bodyPr/>
          <a:lstStyle>
            <a:defPPr>
              <a:defRPr kern="1200"/>
            </a:defPPr>
            <a:lvl1pPr>
              <a:defRPr sz="8625"/>
            </a:lvl1pPr>
            <a:lvl2pPr>
              <a:defRPr sz="7425"/>
            </a:lvl2pPr>
            <a:lvl3pPr>
              <a:defRPr sz="6150"/>
            </a:lvl3pPr>
            <a:lvl4pPr>
              <a:defRPr sz="5550"/>
            </a:lvl4pPr>
            <a:lvl5pPr>
              <a:defRPr sz="5550"/>
            </a:lvl5pPr>
            <a:lvl6pPr>
              <a:defRPr sz="5550"/>
            </a:lvl6pPr>
            <a:lvl7pPr>
              <a:defRPr sz="5550"/>
            </a:lvl7pPr>
            <a:lvl8pPr>
              <a:defRPr sz="5550"/>
            </a:lvl8pPr>
            <a:lvl9pPr>
              <a:defRPr sz="55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1" y="7680962"/>
            <a:ext cx="19385280" cy="21724623"/>
          </a:xfrm>
        </p:spPr>
        <p:txBody>
          <a:bodyPr/>
          <a:lstStyle>
            <a:defPPr>
              <a:defRPr kern="1200"/>
            </a:defPPr>
            <a:lvl1pPr>
              <a:defRPr sz="8625"/>
            </a:lvl1pPr>
            <a:lvl2pPr>
              <a:defRPr sz="7425"/>
            </a:lvl2pPr>
            <a:lvl3pPr>
              <a:defRPr sz="6150"/>
            </a:lvl3pPr>
            <a:lvl4pPr>
              <a:defRPr sz="5550"/>
            </a:lvl4pPr>
            <a:lvl5pPr>
              <a:defRPr sz="5550"/>
            </a:lvl5pPr>
            <a:lvl6pPr>
              <a:defRPr sz="5550"/>
            </a:lvl6pPr>
            <a:lvl7pPr>
              <a:defRPr sz="5550"/>
            </a:lvl7pPr>
            <a:lvl8pPr>
              <a:defRPr sz="5550"/>
            </a:lvl8pPr>
            <a:lvl9pPr>
              <a:defRPr sz="55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55832779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2194567" y="7368543"/>
            <a:ext cx="19392903" cy="3070857"/>
          </a:xfrm>
        </p:spPr>
        <p:txBody>
          <a:bodyPr anchor="b"/>
          <a:lstStyle>
            <a:defPPr>
              <a:defRPr kern="1200"/>
            </a:defPPr>
            <a:lvl1pPr marL="0" indent="0">
              <a:buNone/>
              <a:defRPr sz="7425" b="1"/>
            </a:lvl1pPr>
            <a:lvl2pPr marL="1410407" indent="0">
              <a:buNone/>
              <a:defRPr sz="6150" b="1"/>
            </a:lvl2pPr>
            <a:lvl3pPr marL="2820815" indent="0">
              <a:buNone/>
              <a:defRPr sz="5550" b="1"/>
            </a:lvl3pPr>
            <a:lvl4pPr marL="4231223" indent="0">
              <a:buNone/>
              <a:defRPr sz="4950" b="1"/>
            </a:lvl4pPr>
            <a:lvl5pPr marL="5641630" indent="0">
              <a:buNone/>
              <a:defRPr sz="4950" b="1"/>
            </a:lvl5pPr>
            <a:lvl6pPr marL="7052037" indent="0">
              <a:buNone/>
              <a:defRPr sz="4950" b="1"/>
            </a:lvl6pPr>
            <a:lvl7pPr marL="8462444" indent="0">
              <a:buNone/>
              <a:defRPr sz="4950" b="1"/>
            </a:lvl7pPr>
            <a:lvl8pPr marL="9872852" indent="0">
              <a:buNone/>
              <a:defRPr sz="4950" b="1"/>
            </a:lvl8pPr>
            <a:lvl9pPr marL="11283259" indent="0">
              <a:buNone/>
              <a:defRPr sz="4950" b="1"/>
            </a:lvl9pPr>
          </a:lstStyle>
          <a:p>
            <a:pPr lvl="0"/>
            <a:r>
              <a:rPr lang="en-US"/>
              <a:t>Click to edit Master text styles</a:t>
            </a:r>
          </a:p>
        </p:txBody>
      </p:sp>
      <p:sp>
        <p:nvSpPr>
          <p:cNvPr id="4" name="Content Placeholder 3"/>
          <p:cNvSpPr>
            <a:spLocks noGrp="1"/>
          </p:cNvSpPr>
          <p:nvPr>
            <p:ph sz="half" idx="2"/>
          </p:nvPr>
        </p:nvSpPr>
        <p:spPr>
          <a:xfrm>
            <a:off x="2194567" y="10439400"/>
            <a:ext cx="19392903" cy="18966183"/>
          </a:xfrm>
        </p:spPr>
        <p:txBody>
          <a:bodyPr/>
          <a:lstStyle>
            <a:defPPr>
              <a:defRPr kern="1200"/>
            </a:defPPr>
            <a:lvl1pPr>
              <a:defRPr sz="7425"/>
            </a:lvl1pPr>
            <a:lvl2pPr>
              <a:defRPr sz="6150"/>
            </a:lvl2pPr>
            <a:lvl3pPr>
              <a:defRPr sz="5550"/>
            </a:lvl3pPr>
            <a:lvl4pPr>
              <a:defRPr sz="4950"/>
            </a:lvl4pPr>
            <a:lvl5pPr>
              <a:defRPr sz="4950"/>
            </a:lvl5pPr>
            <a:lvl6pPr>
              <a:defRPr sz="4950"/>
            </a:lvl6pPr>
            <a:lvl7pPr>
              <a:defRPr sz="4950"/>
            </a:lvl7pPr>
            <a:lvl8pPr>
              <a:defRPr sz="4950"/>
            </a:lvl8pPr>
            <a:lvl9pPr>
              <a:defRPr sz="49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8543"/>
            <a:ext cx="19400520" cy="3070857"/>
          </a:xfrm>
        </p:spPr>
        <p:txBody>
          <a:bodyPr anchor="b"/>
          <a:lstStyle>
            <a:defPPr>
              <a:defRPr kern="1200"/>
            </a:defPPr>
            <a:lvl1pPr marL="0" indent="0">
              <a:buNone/>
              <a:defRPr sz="7425" b="1"/>
            </a:lvl1pPr>
            <a:lvl2pPr marL="1410407" indent="0">
              <a:buNone/>
              <a:defRPr sz="6150" b="1"/>
            </a:lvl2pPr>
            <a:lvl3pPr marL="2820815" indent="0">
              <a:buNone/>
              <a:defRPr sz="5550" b="1"/>
            </a:lvl3pPr>
            <a:lvl4pPr marL="4231223" indent="0">
              <a:buNone/>
              <a:defRPr sz="4950" b="1"/>
            </a:lvl4pPr>
            <a:lvl5pPr marL="5641630" indent="0">
              <a:buNone/>
              <a:defRPr sz="4950" b="1"/>
            </a:lvl5pPr>
            <a:lvl6pPr marL="7052037" indent="0">
              <a:buNone/>
              <a:defRPr sz="4950" b="1"/>
            </a:lvl6pPr>
            <a:lvl7pPr marL="8462444" indent="0">
              <a:buNone/>
              <a:defRPr sz="4950" b="1"/>
            </a:lvl7pPr>
            <a:lvl8pPr marL="9872852" indent="0">
              <a:buNone/>
              <a:defRPr sz="4950" b="1"/>
            </a:lvl8pPr>
            <a:lvl9pPr marL="11283259" indent="0">
              <a:buNone/>
              <a:defRPr sz="4950" b="1"/>
            </a:lvl9pPr>
          </a:lstStyle>
          <a:p>
            <a:pPr lvl="0"/>
            <a:r>
              <a:rPr lang="en-US"/>
              <a:t>Click to edit Master text styles</a:t>
            </a:r>
          </a:p>
        </p:txBody>
      </p:sp>
      <p:sp>
        <p:nvSpPr>
          <p:cNvPr id="6" name="Content Placeholder 5"/>
          <p:cNvSpPr>
            <a:spLocks noGrp="1"/>
          </p:cNvSpPr>
          <p:nvPr>
            <p:ph sz="quarter" idx="4"/>
          </p:nvPr>
        </p:nvSpPr>
        <p:spPr>
          <a:xfrm>
            <a:off x="22296121" y="10439400"/>
            <a:ext cx="19400520" cy="18966183"/>
          </a:xfrm>
        </p:spPr>
        <p:txBody>
          <a:bodyPr/>
          <a:lstStyle>
            <a:defPPr>
              <a:defRPr kern="1200"/>
            </a:defPPr>
            <a:lvl1pPr>
              <a:defRPr sz="7425"/>
            </a:lvl1pPr>
            <a:lvl2pPr>
              <a:defRPr sz="6150"/>
            </a:lvl2pPr>
            <a:lvl3pPr>
              <a:defRPr sz="5550"/>
            </a:lvl3pPr>
            <a:lvl4pPr>
              <a:defRPr sz="4950"/>
            </a:lvl4pPr>
            <a:lvl5pPr>
              <a:defRPr sz="4950"/>
            </a:lvl5pPr>
            <a:lvl6pPr>
              <a:defRPr sz="4950"/>
            </a:lvl6pPr>
            <a:lvl7pPr>
              <a:defRPr sz="4950"/>
            </a:lvl7pPr>
            <a:lvl8pPr>
              <a:defRPr sz="4950"/>
            </a:lvl8pPr>
            <a:lvl9pPr>
              <a:defRPr sz="49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8" name="Footer Placeholder 7"/>
          <p:cNvSpPr>
            <a:spLocks noGrp="1"/>
          </p:cNvSpPr>
          <p:nvPr>
            <p:ph type="ftr" sz="quarter" idx="11"/>
          </p:nvPr>
        </p:nvSpPr>
        <p:spPr/>
        <p:txBody>
          <a:bodyPr/>
          <a:lstStyle>
            <a:defPPr>
              <a:defRPr kern="1200"/>
            </a:defPPr>
          </a:lstStyle>
          <a:p>
            <a:endParaRPr lang="en-US"/>
          </a:p>
        </p:txBody>
      </p:sp>
      <p:sp>
        <p:nvSpPr>
          <p:cNvPr id="9" name="Slide Number Placeholder 8"/>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34033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Date Placeholder 2"/>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4" name="Footer Placeholder 3"/>
          <p:cNvSpPr>
            <a:spLocks noGrp="1"/>
          </p:cNvSpPr>
          <p:nvPr>
            <p:ph type="ftr" sz="quarter" idx="11"/>
          </p:nvPr>
        </p:nvSpPr>
        <p:spPr/>
        <p:txBody>
          <a:bodyPr/>
          <a:lstStyle>
            <a:defPPr>
              <a:defRPr kern="1200"/>
            </a:defPPr>
          </a:lstStyle>
          <a:p>
            <a:endParaRPr lang="en-US"/>
          </a:p>
        </p:txBody>
      </p:sp>
      <p:sp>
        <p:nvSpPr>
          <p:cNvPr id="5" name="Slide Number Placeholder 4"/>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33511450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3" name="Footer Placeholder 2"/>
          <p:cNvSpPr>
            <a:spLocks noGrp="1"/>
          </p:cNvSpPr>
          <p:nvPr>
            <p:ph type="ftr" sz="quarter" idx="11"/>
          </p:nvPr>
        </p:nvSpPr>
        <p:spPr/>
        <p:txBody>
          <a:bodyPr/>
          <a:lstStyle>
            <a:defPPr>
              <a:defRPr kern="1200"/>
            </a:defPPr>
          </a:lstStyle>
          <a:p>
            <a:endParaRPr lang="en-US"/>
          </a:p>
        </p:txBody>
      </p:sp>
      <p:sp>
        <p:nvSpPr>
          <p:cNvPr id="4" name="Slide Number Placeholder 3"/>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98481478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71" y="1310640"/>
            <a:ext cx="14439903" cy="5577840"/>
          </a:xfrm>
        </p:spPr>
        <p:txBody>
          <a:bodyPr anchor="b"/>
          <a:lstStyle>
            <a:defPPr>
              <a:defRPr kern="1200"/>
            </a:defPPr>
            <a:lvl1pPr algn="l">
              <a:defRPr sz="6150" b="1"/>
            </a:lvl1pPr>
          </a:lstStyle>
          <a:p>
            <a:r>
              <a:rPr lang="en-US"/>
              <a:t>Click to edit Master title style</a:t>
            </a:r>
          </a:p>
        </p:txBody>
      </p:sp>
      <p:sp>
        <p:nvSpPr>
          <p:cNvPr id="3" name="Content Placeholder 2"/>
          <p:cNvSpPr>
            <a:spLocks noGrp="1"/>
          </p:cNvSpPr>
          <p:nvPr>
            <p:ph idx="1"/>
          </p:nvPr>
        </p:nvSpPr>
        <p:spPr>
          <a:xfrm>
            <a:off x="17160239" y="1310642"/>
            <a:ext cx="24536400" cy="28094942"/>
          </a:xfrm>
        </p:spPr>
        <p:txBody>
          <a:bodyPr/>
          <a:lstStyle>
            <a:defPPr>
              <a:defRPr kern="1200"/>
            </a:defPPr>
            <a:lvl1pPr>
              <a:defRPr sz="9900"/>
            </a:lvl1pPr>
            <a:lvl2pPr>
              <a:defRPr sz="8625"/>
            </a:lvl2pPr>
            <a:lvl3pPr>
              <a:defRPr sz="7425"/>
            </a:lvl3pPr>
            <a:lvl4pPr>
              <a:defRPr sz="6150"/>
            </a:lvl4pPr>
            <a:lvl5pPr>
              <a:defRPr sz="6150"/>
            </a:lvl5pPr>
            <a:lvl6pPr>
              <a:defRPr sz="6150"/>
            </a:lvl6pPr>
            <a:lvl7pPr>
              <a:defRPr sz="6150"/>
            </a:lvl7pPr>
            <a:lvl8pPr>
              <a:defRPr sz="6150"/>
            </a:lvl8pPr>
            <a:lvl9pPr>
              <a:defRPr sz="61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71" y="6888482"/>
            <a:ext cx="14439903" cy="22517102"/>
          </a:xfrm>
        </p:spPr>
        <p:txBody>
          <a:bodyPr/>
          <a:lstStyle>
            <a:defPPr>
              <a:defRPr kern="1200"/>
            </a:defPPr>
            <a:lvl1pPr marL="0" indent="0">
              <a:buNone/>
              <a:defRPr sz="4350"/>
            </a:lvl1pPr>
            <a:lvl2pPr marL="1410407" indent="0">
              <a:buNone/>
              <a:defRPr sz="3675"/>
            </a:lvl2pPr>
            <a:lvl3pPr marL="2820815" indent="0">
              <a:buNone/>
              <a:defRPr sz="3075"/>
            </a:lvl3pPr>
            <a:lvl4pPr marL="4231223" indent="0">
              <a:buNone/>
              <a:defRPr sz="2775"/>
            </a:lvl4pPr>
            <a:lvl5pPr marL="5641630" indent="0">
              <a:buNone/>
              <a:defRPr sz="2775"/>
            </a:lvl5pPr>
            <a:lvl6pPr marL="7052037" indent="0">
              <a:buNone/>
              <a:defRPr sz="2775"/>
            </a:lvl6pPr>
            <a:lvl7pPr marL="8462444" indent="0">
              <a:buNone/>
              <a:defRPr sz="2775"/>
            </a:lvl7pPr>
            <a:lvl8pPr marL="9872852" indent="0">
              <a:buNone/>
              <a:defRPr sz="2775"/>
            </a:lvl8pPr>
            <a:lvl9pPr marL="11283259" indent="0">
              <a:buNone/>
              <a:defRPr sz="2775"/>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6364497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79"/>
            <a:ext cx="26334718" cy="2720343"/>
          </a:xfrm>
        </p:spPr>
        <p:txBody>
          <a:bodyPr anchor="b"/>
          <a:lstStyle>
            <a:defPPr>
              <a:defRPr kern="1200"/>
            </a:defPPr>
            <a:lvl1pPr algn="l">
              <a:defRPr sz="6150" b="1"/>
            </a:lvl1pPr>
          </a:lstStyle>
          <a:p>
            <a:r>
              <a:rPr lang="en-US"/>
              <a:t>Click to edit Master title style</a:t>
            </a:r>
          </a:p>
        </p:txBody>
      </p:sp>
      <p:sp>
        <p:nvSpPr>
          <p:cNvPr id="3" name="Picture Placeholder 2"/>
          <p:cNvSpPr>
            <a:spLocks noGrp="1"/>
          </p:cNvSpPr>
          <p:nvPr>
            <p:ph type="pic" idx="1"/>
          </p:nvPr>
        </p:nvSpPr>
        <p:spPr>
          <a:xfrm>
            <a:off x="8602983" y="2941320"/>
            <a:ext cx="26334718" cy="19751041"/>
          </a:xfrm>
        </p:spPr>
        <p:txBody>
          <a:bodyPr/>
          <a:lstStyle>
            <a:defPPr>
              <a:defRPr kern="1200"/>
            </a:defPPr>
            <a:lvl1pPr marL="0" indent="0">
              <a:buNone/>
              <a:defRPr sz="9900"/>
            </a:lvl1pPr>
            <a:lvl2pPr marL="1410407" indent="0">
              <a:buNone/>
              <a:defRPr sz="8625"/>
            </a:lvl2pPr>
            <a:lvl3pPr marL="2820815" indent="0">
              <a:buNone/>
              <a:defRPr sz="7425"/>
            </a:lvl3pPr>
            <a:lvl4pPr marL="4231223" indent="0">
              <a:buNone/>
              <a:defRPr sz="6150"/>
            </a:lvl4pPr>
            <a:lvl5pPr marL="5641630" indent="0">
              <a:buNone/>
              <a:defRPr sz="6150"/>
            </a:lvl5pPr>
            <a:lvl6pPr marL="7052037" indent="0">
              <a:buNone/>
              <a:defRPr sz="6150"/>
            </a:lvl6pPr>
            <a:lvl7pPr marL="8462444" indent="0">
              <a:buNone/>
              <a:defRPr sz="6150"/>
            </a:lvl7pPr>
            <a:lvl8pPr marL="9872852" indent="0">
              <a:buNone/>
              <a:defRPr sz="6150"/>
            </a:lvl8pPr>
            <a:lvl9pPr marL="11283259" indent="0">
              <a:buNone/>
              <a:defRPr sz="6150"/>
            </a:lvl9pPr>
          </a:lstStyle>
          <a:p>
            <a:endParaRPr lang="en-US"/>
          </a:p>
        </p:txBody>
      </p:sp>
      <p:sp>
        <p:nvSpPr>
          <p:cNvPr id="4" name="Text Placeholder 3"/>
          <p:cNvSpPr>
            <a:spLocks noGrp="1"/>
          </p:cNvSpPr>
          <p:nvPr>
            <p:ph type="body" sz="half" idx="2"/>
          </p:nvPr>
        </p:nvSpPr>
        <p:spPr>
          <a:xfrm>
            <a:off x="8602983" y="25763223"/>
            <a:ext cx="26334718" cy="3863337"/>
          </a:xfrm>
        </p:spPr>
        <p:txBody>
          <a:bodyPr/>
          <a:lstStyle>
            <a:defPPr>
              <a:defRPr kern="1200"/>
            </a:defPPr>
            <a:lvl1pPr marL="0" indent="0">
              <a:buNone/>
              <a:defRPr sz="4350"/>
            </a:lvl1pPr>
            <a:lvl2pPr marL="1410407" indent="0">
              <a:buNone/>
              <a:defRPr sz="3675"/>
            </a:lvl2pPr>
            <a:lvl3pPr marL="2820815" indent="0">
              <a:buNone/>
              <a:defRPr sz="3075"/>
            </a:lvl3pPr>
            <a:lvl4pPr marL="4231223" indent="0">
              <a:buNone/>
              <a:defRPr sz="2775"/>
            </a:lvl4pPr>
            <a:lvl5pPr marL="5641630" indent="0">
              <a:buNone/>
              <a:defRPr sz="2775"/>
            </a:lvl5pPr>
            <a:lvl6pPr marL="7052037" indent="0">
              <a:buNone/>
              <a:defRPr sz="2775"/>
            </a:lvl6pPr>
            <a:lvl7pPr marL="8462444" indent="0">
              <a:buNone/>
              <a:defRPr sz="2775"/>
            </a:lvl7pPr>
            <a:lvl8pPr marL="9872852" indent="0">
              <a:buNone/>
              <a:defRPr sz="2775"/>
            </a:lvl8pPr>
            <a:lvl9pPr marL="11283259" indent="0">
              <a:buNone/>
              <a:defRPr sz="2775"/>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5/10/22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109662618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3"/>
            <a:ext cx="39502082" cy="5486400"/>
          </a:xfrm>
          <a:prstGeom prst="rect">
            <a:avLst/>
          </a:prstGeom>
        </p:spPr>
        <p:txBody>
          <a:bodyPr vert="horz" lIns="376108" tIns="188056" rIns="376108" bIns="188056" rtlCol="0" anchor="ctr">
            <a:normAutofit/>
          </a:bodyPr>
          <a:lstStyle>
            <a:defPPr>
              <a:defRPr kern="1200"/>
            </a:defPPr>
          </a:lstStyle>
          <a:p>
            <a:r>
              <a:rPr lang="en-US"/>
              <a:t>Click to edit Master title style</a:t>
            </a:r>
          </a:p>
        </p:txBody>
      </p:sp>
      <p:sp>
        <p:nvSpPr>
          <p:cNvPr id="3" name="Text Placeholder 2"/>
          <p:cNvSpPr>
            <a:spLocks noGrp="1"/>
          </p:cNvSpPr>
          <p:nvPr>
            <p:ph type="body" idx="1"/>
          </p:nvPr>
        </p:nvSpPr>
        <p:spPr>
          <a:xfrm>
            <a:off x="2194561" y="7680962"/>
            <a:ext cx="39502082" cy="21724623"/>
          </a:xfrm>
          <a:prstGeom prst="rect">
            <a:avLst/>
          </a:prstGeom>
        </p:spPr>
        <p:txBody>
          <a:bodyPr vert="horz" lIns="376108" tIns="188056" rIns="376108" bIns="188056" rtlCol="0">
            <a:normAutofit/>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8"/>
            <a:ext cx="10241280" cy="1752600"/>
          </a:xfrm>
          <a:prstGeom prst="rect">
            <a:avLst/>
          </a:prstGeom>
        </p:spPr>
        <p:txBody>
          <a:bodyPr vert="horz" lIns="376108" tIns="188056" rIns="376108" bIns="188056" rtlCol="0" anchor="ctr"/>
          <a:lstStyle>
            <a:defPPr>
              <a:defRPr kern="1200"/>
            </a:defPPr>
            <a:lvl1pPr algn="l">
              <a:defRPr sz="3675">
                <a:solidFill>
                  <a:schemeClr val="tx1">
                    <a:tint val="75000"/>
                  </a:schemeClr>
                </a:solidFill>
              </a:defRPr>
            </a:lvl1pPr>
          </a:lstStyle>
          <a:p>
            <a:fld id="{1D3EE5B7-680E-44FF-962F-3113FAB5030E}" type="datetimeFigureOut">
              <a:rPr lang="en-US" smtClean="0"/>
              <a:t>5/10/22</a:t>
            </a:fld>
            <a:endParaRPr lang="en-US"/>
          </a:p>
        </p:txBody>
      </p:sp>
      <p:sp>
        <p:nvSpPr>
          <p:cNvPr id="5" name="Footer Placeholder 4"/>
          <p:cNvSpPr>
            <a:spLocks noGrp="1"/>
          </p:cNvSpPr>
          <p:nvPr>
            <p:ph type="ftr" sz="quarter" idx="3"/>
          </p:nvPr>
        </p:nvSpPr>
        <p:spPr>
          <a:xfrm>
            <a:off x="14996161" y="30510488"/>
            <a:ext cx="13898880" cy="1752600"/>
          </a:xfrm>
          <a:prstGeom prst="rect">
            <a:avLst/>
          </a:prstGeom>
        </p:spPr>
        <p:txBody>
          <a:bodyPr vert="horz" lIns="376108" tIns="188056" rIns="376108" bIns="188056" rtlCol="0" anchor="ctr"/>
          <a:lstStyle>
            <a:defPPr>
              <a:defRPr kern="1200"/>
            </a:defPPr>
            <a:lvl1pPr algn="ctr">
              <a:defRPr sz="367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8"/>
            <a:ext cx="10241280" cy="1752600"/>
          </a:xfrm>
          <a:prstGeom prst="rect">
            <a:avLst/>
          </a:prstGeom>
        </p:spPr>
        <p:txBody>
          <a:bodyPr vert="horz" lIns="376108" tIns="188056" rIns="376108" bIns="188056" rtlCol="0" anchor="ctr"/>
          <a:lstStyle>
            <a:defPPr>
              <a:defRPr kern="1200"/>
            </a:defPPr>
            <a:lvl1pPr algn="r">
              <a:defRPr sz="3675">
                <a:solidFill>
                  <a:schemeClr val="tx1">
                    <a:tint val="75000"/>
                  </a:schemeClr>
                </a:solidFill>
              </a:defRPr>
            </a:lvl1pPr>
          </a:lstStyle>
          <a:p>
            <a:fld id="{E7FB6C12-88B7-467E-AE43-45481E628990}" type="slidenum">
              <a:rPr lang="en-US" smtClean="0"/>
              <a:t>‹#›</a:t>
            </a:fld>
            <a:endParaRPr lang="en-US"/>
          </a:p>
        </p:txBody>
      </p:sp>
      <p:pic>
        <p:nvPicPr>
          <p:cNvPr id="7" name="New picture"/>
          <p:cNvPicPr/>
          <p:nvPr/>
        </p:nvPicPr>
        <p:blipFill>
          <a:blip r:embed="rId13"/>
          <a:stretch>
            <a:fillRect/>
          </a:stretch>
        </p:blipFill>
        <p:spPr>
          <a:xfrm rot="16200000">
            <a:off x="-11506200" y="16459200"/>
            <a:ext cx="14274800" cy="4368800"/>
          </a:xfrm>
          <a:prstGeom prst="rect">
            <a:avLst/>
          </a:prstGeom>
        </p:spPr>
      </p:pic>
      <p:pic>
        <p:nvPicPr>
          <p:cNvPr id="8" name="New picture"/>
          <p:cNvPicPr/>
          <p:nvPr/>
        </p:nvPicPr>
        <p:blipFill>
          <a:blip r:embed="rId13"/>
          <a:stretch>
            <a:fillRect/>
          </a:stretch>
        </p:blipFill>
        <p:spPr>
          <a:xfrm rot="5400000">
            <a:off x="41122600" y="16459200"/>
            <a:ext cx="14274800" cy="4368800"/>
          </a:xfrm>
          <a:prstGeom prst="rect">
            <a:avLst/>
          </a:prstGeom>
        </p:spPr>
      </p:pic>
      <p:pic>
        <p:nvPicPr>
          <p:cNvPr id="9" name="New picture"/>
          <p:cNvPicPr/>
          <p:nvPr/>
        </p:nvPicPr>
        <p:blipFill>
          <a:blip r:embed="rId14"/>
          <a:stretch>
            <a:fillRect/>
          </a:stretch>
        </p:blipFill>
        <p:spPr>
          <a:xfrm>
            <a:off x="6959600" y="33426400"/>
            <a:ext cx="29972000" cy="1549400"/>
          </a:xfrm>
          <a:prstGeom prst="rect">
            <a:avLst/>
          </a:prstGeom>
        </p:spPr>
      </p:pic>
      <p:sp>
        <p:nvSpPr>
          <p:cNvPr id="10"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inquisitalanchor  Size: 48x36</a:t>
            </a:r>
          </a:p>
        </p:txBody>
      </p:sp>
    </p:spTree>
    <p:extLst>
      <p:ext uri="{BB962C8B-B14F-4D97-AF65-F5344CB8AC3E}">
        <p14:creationId xmlns:p14="http://schemas.microsoft.com/office/powerpoint/2010/main" val="2659232896"/>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defPPr>
        <a:defRPr kern="1200"/>
      </a:defPPr>
      <a:lvl1pPr algn="ctr" defTabSz="2820815" rtl="0" eaLnBrk="1" latinLnBrk="0" hangingPunct="1">
        <a:spcBef>
          <a:spcPct val="0"/>
        </a:spcBef>
        <a:buNone/>
        <a:defRPr sz="13575" kern="1200">
          <a:solidFill>
            <a:schemeClr val="tx1"/>
          </a:solidFill>
          <a:latin typeface="+mj-lt"/>
          <a:ea typeface="+mj-ea"/>
          <a:cs typeface="+mj-cs"/>
        </a:defRPr>
      </a:lvl1pPr>
    </p:titleStyle>
    <p:bodyStyle>
      <a:defPPr>
        <a:defRPr kern="1200"/>
      </a:defPPr>
      <a:lvl1pPr marL="1057804" indent="-1057804" algn="l" defTabSz="2820815" rtl="0" eaLnBrk="1" latinLnBrk="0" hangingPunct="1">
        <a:spcBef>
          <a:spcPct val="20000"/>
        </a:spcBef>
        <a:buFont typeface="Arial" pitchFamily="34" charset="0"/>
        <a:buChar char="•"/>
        <a:defRPr sz="9900" kern="1200">
          <a:solidFill>
            <a:schemeClr val="tx1"/>
          </a:solidFill>
          <a:latin typeface="+mn-lt"/>
          <a:ea typeface="+mn-ea"/>
          <a:cs typeface="+mn-cs"/>
        </a:defRPr>
      </a:lvl1pPr>
      <a:lvl2pPr marL="2291913" indent="-881506" algn="l" defTabSz="2820815" rtl="0" eaLnBrk="1" latinLnBrk="0" hangingPunct="1">
        <a:spcBef>
          <a:spcPct val="20000"/>
        </a:spcBef>
        <a:buFont typeface="Arial" pitchFamily="34" charset="0"/>
        <a:buChar char="–"/>
        <a:defRPr sz="8625" kern="1200">
          <a:solidFill>
            <a:schemeClr val="tx1"/>
          </a:solidFill>
          <a:latin typeface="+mn-lt"/>
          <a:ea typeface="+mn-ea"/>
          <a:cs typeface="+mn-cs"/>
        </a:defRPr>
      </a:lvl2pPr>
      <a:lvl3pPr marL="3526019" indent="-705204" algn="l" defTabSz="2820815" rtl="0" eaLnBrk="1" latinLnBrk="0" hangingPunct="1">
        <a:spcBef>
          <a:spcPct val="20000"/>
        </a:spcBef>
        <a:buFont typeface="Arial" pitchFamily="34" charset="0"/>
        <a:buChar char="•"/>
        <a:defRPr sz="7425" kern="1200">
          <a:solidFill>
            <a:schemeClr val="tx1"/>
          </a:solidFill>
          <a:latin typeface="+mn-lt"/>
          <a:ea typeface="+mn-ea"/>
          <a:cs typeface="+mn-cs"/>
        </a:defRPr>
      </a:lvl3pPr>
      <a:lvl4pPr marL="4936426"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4pPr>
      <a:lvl5pPr marL="6346833"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5pPr>
      <a:lvl6pPr marL="7757241"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6pPr>
      <a:lvl7pPr marL="9167648"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7pPr>
      <a:lvl8pPr marL="10578056"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8pPr>
      <a:lvl9pPr marL="11988463"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9pPr>
    </p:bodyStyle>
    <p:otherStyle>
      <a:defPPr>
        <a:defRPr lang="en-US"/>
      </a:defPPr>
      <a:lvl1pPr marL="0" algn="l" defTabSz="2820815" rtl="0" eaLnBrk="1" latinLnBrk="0" hangingPunct="1">
        <a:defRPr sz="5550" kern="1200">
          <a:solidFill>
            <a:schemeClr val="tx1"/>
          </a:solidFill>
          <a:latin typeface="+mn-lt"/>
          <a:ea typeface="+mn-ea"/>
          <a:cs typeface="+mn-cs"/>
        </a:defRPr>
      </a:lvl1pPr>
      <a:lvl2pPr marL="1410407" algn="l" defTabSz="2820815" rtl="0" eaLnBrk="1" latinLnBrk="0" hangingPunct="1">
        <a:defRPr sz="5550" kern="1200">
          <a:solidFill>
            <a:schemeClr val="tx1"/>
          </a:solidFill>
          <a:latin typeface="+mn-lt"/>
          <a:ea typeface="+mn-ea"/>
          <a:cs typeface="+mn-cs"/>
        </a:defRPr>
      </a:lvl2pPr>
      <a:lvl3pPr marL="2820815" algn="l" defTabSz="2820815" rtl="0" eaLnBrk="1" latinLnBrk="0" hangingPunct="1">
        <a:defRPr sz="5550" kern="1200">
          <a:solidFill>
            <a:schemeClr val="tx1"/>
          </a:solidFill>
          <a:latin typeface="+mn-lt"/>
          <a:ea typeface="+mn-ea"/>
          <a:cs typeface="+mn-cs"/>
        </a:defRPr>
      </a:lvl3pPr>
      <a:lvl4pPr marL="4231223" algn="l" defTabSz="2820815" rtl="0" eaLnBrk="1" latinLnBrk="0" hangingPunct="1">
        <a:defRPr sz="5550" kern="1200">
          <a:solidFill>
            <a:schemeClr val="tx1"/>
          </a:solidFill>
          <a:latin typeface="+mn-lt"/>
          <a:ea typeface="+mn-ea"/>
          <a:cs typeface="+mn-cs"/>
        </a:defRPr>
      </a:lvl4pPr>
      <a:lvl5pPr marL="5641630" algn="l" defTabSz="2820815" rtl="0" eaLnBrk="1" latinLnBrk="0" hangingPunct="1">
        <a:defRPr sz="5550" kern="1200">
          <a:solidFill>
            <a:schemeClr val="tx1"/>
          </a:solidFill>
          <a:latin typeface="+mn-lt"/>
          <a:ea typeface="+mn-ea"/>
          <a:cs typeface="+mn-cs"/>
        </a:defRPr>
      </a:lvl5pPr>
      <a:lvl6pPr marL="7052037" algn="l" defTabSz="2820815" rtl="0" eaLnBrk="1" latinLnBrk="0" hangingPunct="1">
        <a:defRPr sz="5550" kern="1200">
          <a:solidFill>
            <a:schemeClr val="tx1"/>
          </a:solidFill>
          <a:latin typeface="+mn-lt"/>
          <a:ea typeface="+mn-ea"/>
          <a:cs typeface="+mn-cs"/>
        </a:defRPr>
      </a:lvl6pPr>
      <a:lvl7pPr marL="8462444" algn="l" defTabSz="2820815" rtl="0" eaLnBrk="1" latinLnBrk="0" hangingPunct="1">
        <a:defRPr sz="5550" kern="1200">
          <a:solidFill>
            <a:schemeClr val="tx1"/>
          </a:solidFill>
          <a:latin typeface="+mn-lt"/>
          <a:ea typeface="+mn-ea"/>
          <a:cs typeface="+mn-cs"/>
        </a:defRPr>
      </a:lvl7pPr>
      <a:lvl8pPr marL="9872852" algn="l" defTabSz="2820815" rtl="0" eaLnBrk="1" latinLnBrk="0" hangingPunct="1">
        <a:defRPr sz="5550" kern="1200">
          <a:solidFill>
            <a:schemeClr val="tx1"/>
          </a:solidFill>
          <a:latin typeface="+mn-lt"/>
          <a:ea typeface="+mn-ea"/>
          <a:cs typeface="+mn-cs"/>
        </a:defRPr>
      </a:lvl8pPr>
      <a:lvl9pPr marL="11283259" algn="l" defTabSz="2820815" rtl="0" eaLnBrk="1" latinLnBrk="0" hangingPunct="1">
        <a:defRPr sz="55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0.png"/><Relationship Id="rId4" Type="http://schemas.openxmlformats.org/officeDocument/2006/relationships/image" Target="../media/image4.gif"/><Relationship Id="rId9" Type="http://schemas.openxmlformats.org/officeDocument/2006/relationships/image" Target="../media/image9.png"/><Relationship Id="rId14" Type="http://schemas.openxmlformats.org/officeDocument/2006/relationships/hyperlink" Target="https://irvlab.cs.umn.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5">
            <a:extLst>
              <a:ext uri="{FF2B5EF4-FFF2-40B4-BE49-F238E27FC236}">
                <a16:creationId xmlns:a16="http://schemas.microsoft.com/office/drawing/2014/main" id="{18E48679-06C4-48E4-8012-35973D02854F}"/>
              </a:ext>
            </a:extLst>
          </p:cNvPr>
          <p:cNvSpPr txBox="1"/>
          <p:nvPr/>
        </p:nvSpPr>
        <p:spPr>
          <a:xfrm>
            <a:off x="7642183" y="244944"/>
            <a:ext cx="30792162" cy="3610678"/>
          </a:xfrm>
          <a:prstGeom prst="rect">
            <a:avLst/>
          </a:prstGeom>
          <a:solidFill>
            <a:srgbClr val="FE8501">
              <a:alpha val="36078"/>
            </a:srgbClr>
          </a:solidFill>
        </p:spPr>
        <p:txBody>
          <a:bodyPr wrap="square" lIns="0" tIns="0" rIns="0" bIns="0">
            <a:no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7200" dirty="0">
                <a:solidFill>
                  <a:schemeClr val="tx1"/>
                </a:solidFill>
                <a:latin typeface="Times New Roman" panose="02020603050405020304" pitchFamily="18" charset="0"/>
                <a:ea typeface="Open Sans" panose="020B0606030504020204" pitchFamily="34" charset="0"/>
                <a:cs typeface="Times New Roman" panose="02020603050405020304" pitchFamily="18" charset="0"/>
              </a:rPr>
              <a:t>Using LED Gaze Cues to Enhance Underwater Human-Robot Interaction</a:t>
            </a:r>
          </a:p>
          <a:p>
            <a:pPr algn="ctr">
              <a:defRPr/>
            </a:pPr>
            <a:r>
              <a:rPr lang="en-US" dirty="0">
                <a:solidFill>
                  <a:schemeClr val="tx1"/>
                </a:solidFill>
                <a:latin typeface="Times New Roman" panose="02020603050405020304" pitchFamily="18" charset="0"/>
                <a:ea typeface="Open Sans" panose="020B0606030504020204" pitchFamily="34" charset="0"/>
                <a:cs typeface="Times New Roman" panose="02020603050405020304" pitchFamily="18" charset="0"/>
              </a:rPr>
              <a:t>Aditya Prabhu</a:t>
            </a:r>
            <a:endParaRPr lang="en-US" sz="4800" dirty="0">
              <a:solidFill>
                <a:schemeClr val="tx1"/>
              </a:solidFill>
              <a:latin typeface="Times New Roman" panose="02020603050405020304" pitchFamily="18" charset="0"/>
              <a:ea typeface="Open Sans" panose="020B0606030504020204" pitchFamily="34" charset="0"/>
              <a:cs typeface="Times New Roman" panose="02020603050405020304" pitchFamily="18" charset="0"/>
            </a:endParaRPr>
          </a:p>
          <a:p>
            <a:pPr>
              <a:defRPr/>
            </a:pPr>
            <a:r>
              <a:rPr lang="en-US" sz="4800" dirty="0">
                <a:solidFill>
                  <a:schemeClr val="tx1"/>
                </a:solidFill>
                <a:latin typeface="Times New Roman" panose="02020603050405020304" pitchFamily="18" charset="0"/>
                <a:ea typeface="Open Sans" panose="020B0606030504020204" pitchFamily="34" charset="0"/>
                <a:cs typeface="Times New Roman" panose="02020603050405020304" pitchFamily="18" charset="0"/>
              </a:rPr>
              <a:t> Faculty Mentor: </a:t>
            </a:r>
            <a:r>
              <a:rPr lang="en-US" sz="4800" dirty="0" err="1">
                <a:solidFill>
                  <a:schemeClr val="tx1"/>
                </a:solidFill>
                <a:latin typeface="Times New Roman" panose="02020603050405020304" pitchFamily="18" charset="0"/>
                <a:ea typeface="Open Sans" panose="020B0606030504020204" pitchFamily="34" charset="0"/>
                <a:cs typeface="Times New Roman" panose="02020603050405020304" pitchFamily="18" charset="0"/>
              </a:rPr>
              <a:t>Junaed</a:t>
            </a:r>
            <a:r>
              <a:rPr lang="en-US" sz="4800" dirty="0">
                <a:solidFill>
                  <a:schemeClr val="tx1"/>
                </a:solidFill>
                <a:latin typeface="Times New Roman" panose="02020603050405020304" pitchFamily="18" charset="0"/>
                <a:ea typeface="Open Sans" panose="020B0606030504020204" pitchFamily="34" charset="0"/>
                <a:cs typeface="Times New Roman" panose="02020603050405020304" pitchFamily="18" charset="0"/>
              </a:rPr>
              <a:t> Sattar, Ph.D.              Graduate Mentor: Michael Fulton            </a:t>
            </a:r>
            <a:r>
              <a:rPr lang="en-US" sz="4800" i="1" dirty="0">
                <a:solidFill>
                  <a:schemeClr val="tx1"/>
                </a:solidFill>
                <a:latin typeface="Times New Roman" panose="02020603050405020304" pitchFamily="18" charset="0"/>
                <a:ea typeface="Open Sans" panose="020B0606030504020204" pitchFamily="34" charset="0"/>
                <a:cs typeface="Times New Roman" panose="02020603050405020304" pitchFamily="18" charset="0"/>
              </a:rPr>
              <a:t>University of Minnesota – Twin Cities</a:t>
            </a:r>
            <a:endParaRPr lang="en-US" sz="4800" dirty="0">
              <a:solidFill>
                <a:schemeClr val="tx1"/>
              </a:solidFill>
              <a:latin typeface="Times New Roman" panose="02020603050405020304" pitchFamily="18" charset="0"/>
              <a:ea typeface="Open Sans" panose="020B0606030504020204" pitchFamily="34" charset="0"/>
              <a:cs typeface="Times New Roman" panose="02020603050405020304" pitchFamily="18" charset="0"/>
            </a:endParaRPr>
          </a:p>
        </p:txBody>
      </p:sp>
      <p:sp>
        <p:nvSpPr>
          <p:cNvPr id="32" name="TextBox 19">
            <a:extLst>
              <a:ext uri="{FF2B5EF4-FFF2-40B4-BE49-F238E27FC236}">
                <a16:creationId xmlns:a16="http://schemas.microsoft.com/office/drawing/2014/main" id="{4E6BC5BC-56B8-4994-CCA9-0EBB94F21B11}"/>
              </a:ext>
            </a:extLst>
          </p:cNvPr>
          <p:cNvSpPr txBox="1">
            <a:spLocks noChangeArrowheads="1"/>
          </p:cNvSpPr>
          <p:nvPr/>
        </p:nvSpPr>
        <p:spPr bwMode="auto">
          <a:xfrm>
            <a:off x="755299" y="4637315"/>
            <a:ext cx="9540422" cy="8066595"/>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buClr>
                <a:schemeClr val="tx1"/>
              </a:buClr>
              <a:buSzPct val="200000"/>
            </a:pPr>
            <a:endParaRPr lang="en-US" sz="32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34" name="TextBox 19">
            <a:extLst>
              <a:ext uri="{FF2B5EF4-FFF2-40B4-BE49-F238E27FC236}">
                <a16:creationId xmlns:a16="http://schemas.microsoft.com/office/drawing/2014/main" id="{47FB36C9-E3FD-FA9F-A5DE-ADE95DCA86A7}"/>
              </a:ext>
            </a:extLst>
          </p:cNvPr>
          <p:cNvSpPr txBox="1">
            <a:spLocks noChangeArrowheads="1"/>
          </p:cNvSpPr>
          <p:nvPr/>
        </p:nvSpPr>
        <p:spPr bwMode="auto">
          <a:xfrm>
            <a:off x="38763853" y="244944"/>
            <a:ext cx="4637489" cy="3568588"/>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35" name="TextBox 19">
            <a:extLst>
              <a:ext uri="{FF2B5EF4-FFF2-40B4-BE49-F238E27FC236}">
                <a16:creationId xmlns:a16="http://schemas.microsoft.com/office/drawing/2014/main" id="{CA255148-4A4A-0BFC-21D3-DA380B43C98C}"/>
              </a:ext>
            </a:extLst>
          </p:cNvPr>
          <p:cNvSpPr txBox="1">
            <a:spLocks noChangeArrowheads="1"/>
          </p:cNvSpPr>
          <p:nvPr/>
        </p:nvSpPr>
        <p:spPr bwMode="auto">
          <a:xfrm>
            <a:off x="816079" y="273724"/>
            <a:ext cx="6496596" cy="3539808"/>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36" name="Picture 35" descr="A yellow and black logo&#10;&#10;Description automatically generated with low confiden">
            <a:extLst>
              <a:ext uri="{FF2B5EF4-FFF2-40B4-BE49-F238E27FC236}">
                <a16:creationId xmlns:a16="http://schemas.microsoft.com/office/drawing/2014/main" id="{1C7DB971-7DC3-9AD4-FD97-7381221494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8294" y="509059"/>
            <a:ext cx="5872166" cy="3069138"/>
          </a:xfrm>
          <a:prstGeom prst="rect">
            <a:avLst/>
          </a:prstGeom>
        </p:spPr>
      </p:pic>
      <p:pic>
        <p:nvPicPr>
          <p:cNvPr id="7" name="Picture 6" descr="Logo&#10;&#10;Description automatically generated">
            <a:extLst>
              <a:ext uri="{FF2B5EF4-FFF2-40B4-BE49-F238E27FC236}">
                <a16:creationId xmlns:a16="http://schemas.microsoft.com/office/drawing/2014/main" id="{4A085A51-8FF9-9684-15A0-0CCB57AFD6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30341" y="418117"/>
            <a:ext cx="3941493" cy="3222241"/>
          </a:xfrm>
          <a:prstGeom prst="rect">
            <a:avLst/>
          </a:prstGeom>
        </p:spPr>
      </p:pic>
      <p:sp>
        <p:nvSpPr>
          <p:cNvPr id="13" name="TextBox 12">
            <a:extLst>
              <a:ext uri="{FF2B5EF4-FFF2-40B4-BE49-F238E27FC236}">
                <a16:creationId xmlns:a16="http://schemas.microsoft.com/office/drawing/2014/main" id="{22D40D88-D242-CD4E-018A-4626AE89C5CA}"/>
              </a:ext>
            </a:extLst>
          </p:cNvPr>
          <p:cNvSpPr txBox="1"/>
          <p:nvPr/>
        </p:nvSpPr>
        <p:spPr>
          <a:xfrm>
            <a:off x="1023186" y="5377413"/>
            <a:ext cx="8883092" cy="7032473"/>
          </a:xfrm>
          <a:prstGeom prst="rect">
            <a:avLst/>
          </a:prstGeom>
          <a:noFill/>
        </p:spPr>
        <p:txBody>
          <a:bodyPr wrap="square" rtlCol="0">
            <a:noAutofit/>
          </a:bodyPr>
          <a:lstStyle/>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 the underwater domain, conventional methods of communication between divers and Autonomous Underwater Vehicles (AUVs) are heavily impeded.</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Radio signal attenuation, water turbidity (cloudiness), and low light makes it difficult for a diver and AUV to relay information between each other.</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Current solutions such as underwater tablets, slates, and tags are not intuitive and introduce additional points of failure.</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Intuitive human-robot interaction (HRI) is imperative to ensuring seamless communication between AUVs and divers.</a:t>
            </a:r>
          </a:p>
          <a:p>
            <a:endParaRPr lang="en-US" sz="3200" dirty="0">
              <a:latin typeface="Times New Roman" panose="02020603050405020304" pitchFamily="18" charset="0"/>
              <a:cs typeface="Times New Roman" panose="02020603050405020304" pitchFamily="18" charset="0"/>
            </a:endParaRPr>
          </a:p>
        </p:txBody>
      </p:sp>
      <p:sp>
        <p:nvSpPr>
          <p:cNvPr id="55" name="TextBox 19">
            <a:extLst>
              <a:ext uri="{FF2B5EF4-FFF2-40B4-BE49-F238E27FC236}">
                <a16:creationId xmlns:a16="http://schemas.microsoft.com/office/drawing/2014/main" id="{33697855-AF09-0AD1-1ED3-32753FB825FB}"/>
              </a:ext>
            </a:extLst>
          </p:cNvPr>
          <p:cNvSpPr txBox="1">
            <a:spLocks noChangeArrowheads="1"/>
          </p:cNvSpPr>
          <p:nvPr/>
        </p:nvSpPr>
        <p:spPr bwMode="auto">
          <a:xfrm>
            <a:off x="10710040" y="4637315"/>
            <a:ext cx="8835717" cy="8066595"/>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61" name="Picture 60" descr="Diagram&#10;&#10;Description automatically generated">
            <a:extLst>
              <a:ext uri="{FF2B5EF4-FFF2-40B4-BE49-F238E27FC236}">
                <a16:creationId xmlns:a16="http://schemas.microsoft.com/office/drawing/2014/main" id="{E8103417-087F-39A3-D51F-C04203D1D7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689419" y="8001035"/>
            <a:ext cx="12644837" cy="4931510"/>
          </a:xfrm>
          <a:prstGeom prst="rect">
            <a:avLst/>
          </a:prstGeom>
        </p:spPr>
      </p:pic>
      <p:pic>
        <p:nvPicPr>
          <p:cNvPr id="77" name="Picture 76" descr="A picture containing outdoor, wave, ocean floor&#10;&#10;Description automatically generated">
            <a:extLst>
              <a:ext uri="{FF2B5EF4-FFF2-40B4-BE49-F238E27FC236}">
                <a16:creationId xmlns:a16="http://schemas.microsoft.com/office/drawing/2014/main" id="{23632015-3912-FDAA-ED18-586DC418D0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910703" y="5195778"/>
            <a:ext cx="6523369" cy="2820417"/>
          </a:xfrm>
          <a:prstGeom prst="rect">
            <a:avLst/>
          </a:prstGeom>
        </p:spPr>
      </p:pic>
      <p:pic>
        <p:nvPicPr>
          <p:cNvPr id="78" name="Picture 77" descr="A picture containing wheel, transport, dark, close&#10;&#10;Description automatically generated">
            <a:extLst>
              <a:ext uri="{FF2B5EF4-FFF2-40B4-BE49-F238E27FC236}">
                <a16:creationId xmlns:a16="http://schemas.microsoft.com/office/drawing/2014/main" id="{12DA9218-F94A-A138-73BB-8FA3CC7D4D5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338607" y="5649408"/>
            <a:ext cx="5399314" cy="1979748"/>
          </a:xfrm>
          <a:prstGeom prst="rect">
            <a:avLst/>
          </a:prstGeom>
        </p:spPr>
      </p:pic>
      <p:pic>
        <p:nvPicPr>
          <p:cNvPr id="82" name="Picture 81" descr="A picture containing outdoor, wave, ocean floor&#10;&#10;Description automatically generated">
            <a:extLst>
              <a:ext uri="{FF2B5EF4-FFF2-40B4-BE49-F238E27FC236}">
                <a16:creationId xmlns:a16="http://schemas.microsoft.com/office/drawing/2014/main" id="{49E54874-3BDC-525B-B86A-0143274DE86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434072" y="4700674"/>
            <a:ext cx="5803233" cy="3304226"/>
          </a:xfrm>
          <a:prstGeom prst="rect">
            <a:avLst/>
          </a:prstGeom>
        </p:spPr>
      </p:pic>
      <p:pic>
        <p:nvPicPr>
          <p:cNvPr id="83" name="Picture 82" descr="A couple of watches&#10;&#10;Description automatically generated with low confidence">
            <a:extLst>
              <a:ext uri="{FF2B5EF4-FFF2-40B4-BE49-F238E27FC236}">
                <a16:creationId xmlns:a16="http://schemas.microsoft.com/office/drawing/2014/main" id="{D37CC8CC-BB5F-51BD-3141-9FD7A14E9D2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840552" y="5458609"/>
            <a:ext cx="5396753" cy="2752344"/>
          </a:xfrm>
          <a:prstGeom prst="rect">
            <a:avLst/>
          </a:prstGeom>
        </p:spPr>
      </p:pic>
      <p:sp>
        <p:nvSpPr>
          <p:cNvPr id="91" name="TextBox 90">
            <a:extLst>
              <a:ext uri="{FF2B5EF4-FFF2-40B4-BE49-F238E27FC236}">
                <a16:creationId xmlns:a16="http://schemas.microsoft.com/office/drawing/2014/main" id="{74B68E8A-BBF8-B1E5-7D47-AD48A31A3591}"/>
              </a:ext>
            </a:extLst>
          </p:cNvPr>
          <p:cNvSpPr txBox="1"/>
          <p:nvPr/>
        </p:nvSpPr>
        <p:spPr>
          <a:xfrm>
            <a:off x="742246" y="4193174"/>
            <a:ext cx="9601200"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4702588">
              <a:defRPr/>
            </a:pPr>
            <a:r>
              <a:rPr lang="en-US" sz="4400" b="1" dirty="0">
                <a:solidFill>
                  <a:schemeClr val="bg1"/>
                </a:solidFill>
                <a:latin typeface="Times New Roman" panose="02020603050405020304" pitchFamily="18" charset="0"/>
                <a:cs typeface="Times New Roman" panose="02020603050405020304" pitchFamily="18" charset="0"/>
              </a:rPr>
              <a:t>Introduction</a:t>
            </a:r>
          </a:p>
        </p:txBody>
      </p:sp>
      <p:sp>
        <p:nvSpPr>
          <p:cNvPr id="92" name="TextBox 91">
            <a:extLst>
              <a:ext uri="{FF2B5EF4-FFF2-40B4-BE49-F238E27FC236}">
                <a16:creationId xmlns:a16="http://schemas.microsoft.com/office/drawing/2014/main" id="{0A88F79C-A430-8612-C151-A7A22D942305}"/>
              </a:ext>
            </a:extLst>
          </p:cNvPr>
          <p:cNvSpPr txBox="1"/>
          <p:nvPr/>
        </p:nvSpPr>
        <p:spPr>
          <a:xfrm>
            <a:off x="10703513" y="4168660"/>
            <a:ext cx="8888955"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4702588">
              <a:defRPr/>
            </a:pPr>
            <a:r>
              <a:rPr lang="en-US" sz="4400" b="1" dirty="0">
                <a:solidFill>
                  <a:schemeClr val="bg1"/>
                </a:solidFill>
                <a:latin typeface="Times New Roman" panose="02020603050405020304" pitchFamily="18" charset="0"/>
                <a:cs typeface="Times New Roman" panose="02020603050405020304" pitchFamily="18" charset="0"/>
              </a:rPr>
              <a:t>Hardware Implementation</a:t>
            </a:r>
          </a:p>
        </p:txBody>
      </p:sp>
      <p:sp>
        <p:nvSpPr>
          <p:cNvPr id="93" name="TextBox 92">
            <a:extLst>
              <a:ext uri="{FF2B5EF4-FFF2-40B4-BE49-F238E27FC236}">
                <a16:creationId xmlns:a16="http://schemas.microsoft.com/office/drawing/2014/main" id="{AD76A9DA-161F-5E18-A616-1A76C3003A40}"/>
              </a:ext>
            </a:extLst>
          </p:cNvPr>
          <p:cNvSpPr txBox="1"/>
          <p:nvPr/>
        </p:nvSpPr>
        <p:spPr>
          <a:xfrm>
            <a:off x="19910703" y="4139656"/>
            <a:ext cx="12305686"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defTabSz="4702588">
              <a:defRPr/>
            </a:pPr>
            <a:r>
              <a:rPr lang="en-US" sz="4400" b="1" dirty="0">
                <a:solidFill>
                  <a:schemeClr val="bg1"/>
                </a:solidFill>
                <a:latin typeface="Times New Roman" panose="02020603050405020304" pitchFamily="18" charset="0"/>
                <a:cs typeface="Times New Roman" panose="02020603050405020304" pitchFamily="18" charset="0"/>
              </a:rPr>
              <a:t>   </a:t>
            </a:r>
            <a:r>
              <a:rPr lang="en-US" sz="3600" b="1" dirty="0">
                <a:solidFill>
                  <a:schemeClr val="bg1"/>
                </a:solidFill>
                <a:latin typeface="Times New Roman" panose="02020603050405020304" pitchFamily="18" charset="0"/>
                <a:cs typeface="Times New Roman" panose="02020603050405020304" pitchFamily="18" charset="0"/>
              </a:rPr>
              <a:t>Front AUV without LEDs            Front AUV with LEDs</a:t>
            </a:r>
            <a:endParaRPr lang="en-US" sz="4400" b="1" dirty="0">
              <a:solidFill>
                <a:schemeClr val="bg1"/>
              </a:solidFill>
              <a:latin typeface="Times New Roman" panose="02020603050405020304" pitchFamily="18" charset="0"/>
              <a:cs typeface="Times New Roman" panose="02020603050405020304" pitchFamily="18" charset="0"/>
            </a:endParaRPr>
          </a:p>
        </p:txBody>
      </p:sp>
      <p:sp>
        <p:nvSpPr>
          <p:cNvPr id="94" name="TextBox 19">
            <a:extLst>
              <a:ext uri="{FF2B5EF4-FFF2-40B4-BE49-F238E27FC236}">
                <a16:creationId xmlns:a16="http://schemas.microsoft.com/office/drawing/2014/main" id="{4D6CB33D-5BA7-F729-6023-D0C63F55F943}"/>
              </a:ext>
            </a:extLst>
          </p:cNvPr>
          <p:cNvSpPr txBox="1">
            <a:spLocks noChangeArrowheads="1"/>
          </p:cNvSpPr>
          <p:nvPr/>
        </p:nvSpPr>
        <p:spPr bwMode="auto">
          <a:xfrm>
            <a:off x="653725" y="13528424"/>
            <a:ext cx="9540422" cy="12956519"/>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buClr>
                <a:schemeClr val="tx1"/>
              </a:buClr>
              <a:buSzPct val="200000"/>
            </a:pPr>
            <a:endParaRPr lang="en-US" sz="32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95" name="TextBox 94">
            <a:extLst>
              <a:ext uri="{FF2B5EF4-FFF2-40B4-BE49-F238E27FC236}">
                <a16:creationId xmlns:a16="http://schemas.microsoft.com/office/drawing/2014/main" id="{648883CB-C650-75E5-CE3D-FBAD9D809137}"/>
              </a:ext>
            </a:extLst>
          </p:cNvPr>
          <p:cNvSpPr txBox="1"/>
          <p:nvPr/>
        </p:nvSpPr>
        <p:spPr>
          <a:xfrm>
            <a:off x="592947" y="13075710"/>
            <a:ext cx="9601200"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4702588">
              <a:defRPr/>
            </a:pPr>
            <a:r>
              <a:rPr lang="en-US" sz="4400" b="1" dirty="0">
                <a:solidFill>
                  <a:schemeClr val="bg1"/>
                </a:solidFill>
                <a:latin typeface="Times New Roman" panose="02020603050405020304" pitchFamily="18" charset="0"/>
                <a:cs typeface="Times New Roman" panose="02020603050405020304" pitchFamily="18" charset="0"/>
              </a:rPr>
              <a:t>Motivation and Objective</a:t>
            </a:r>
          </a:p>
        </p:txBody>
      </p:sp>
      <p:sp>
        <p:nvSpPr>
          <p:cNvPr id="97" name="TextBox 19">
            <a:extLst>
              <a:ext uri="{FF2B5EF4-FFF2-40B4-BE49-F238E27FC236}">
                <a16:creationId xmlns:a16="http://schemas.microsoft.com/office/drawing/2014/main" id="{D27AD706-D705-ECA8-41F6-825A8008096F}"/>
              </a:ext>
            </a:extLst>
          </p:cNvPr>
          <p:cNvSpPr txBox="1">
            <a:spLocks noChangeArrowheads="1"/>
          </p:cNvSpPr>
          <p:nvPr/>
        </p:nvSpPr>
        <p:spPr bwMode="auto">
          <a:xfrm>
            <a:off x="724910" y="27540986"/>
            <a:ext cx="9540422" cy="4868355"/>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buClr>
                <a:schemeClr val="tx1"/>
              </a:buClr>
              <a:buSzPct val="200000"/>
            </a:pPr>
            <a:endParaRPr lang="en-US" sz="32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98" name="TextBox 19">
            <a:extLst>
              <a:ext uri="{FF2B5EF4-FFF2-40B4-BE49-F238E27FC236}">
                <a16:creationId xmlns:a16="http://schemas.microsoft.com/office/drawing/2014/main" id="{33A8FE9D-8D38-DEDD-04FD-3124B7671141}"/>
              </a:ext>
            </a:extLst>
          </p:cNvPr>
          <p:cNvSpPr txBox="1">
            <a:spLocks noChangeArrowheads="1"/>
          </p:cNvSpPr>
          <p:nvPr/>
        </p:nvSpPr>
        <p:spPr bwMode="auto">
          <a:xfrm>
            <a:off x="20831135" y="13557293"/>
            <a:ext cx="11385254" cy="9680027"/>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buClr>
                <a:schemeClr val="tx1"/>
              </a:buClr>
              <a:buSzPct val="200000"/>
            </a:pPr>
            <a:endParaRPr lang="en-US" sz="32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99" name="TextBox 98">
            <a:extLst>
              <a:ext uri="{FF2B5EF4-FFF2-40B4-BE49-F238E27FC236}">
                <a16:creationId xmlns:a16="http://schemas.microsoft.com/office/drawing/2014/main" id="{D02A3223-F66B-274E-B21C-4FB00D35A269}"/>
              </a:ext>
            </a:extLst>
          </p:cNvPr>
          <p:cNvSpPr txBox="1"/>
          <p:nvPr/>
        </p:nvSpPr>
        <p:spPr>
          <a:xfrm>
            <a:off x="738416" y="27058446"/>
            <a:ext cx="9601200"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4702588">
              <a:defRPr/>
            </a:pPr>
            <a:r>
              <a:rPr lang="en-US" sz="4400" b="1" dirty="0">
                <a:solidFill>
                  <a:schemeClr val="bg1"/>
                </a:solidFill>
                <a:latin typeface="Times New Roman" panose="02020603050405020304" pitchFamily="18" charset="0"/>
                <a:cs typeface="Times New Roman" panose="02020603050405020304" pitchFamily="18" charset="0"/>
              </a:rPr>
              <a:t>Hypothesis</a:t>
            </a:r>
          </a:p>
        </p:txBody>
      </p:sp>
      <p:pic>
        <p:nvPicPr>
          <p:cNvPr id="104" name="Picture 103" descr="Graphical user interface&#10;&#10;Description automatically generated">
            <a:extLst>
              <a:ext uri="{FF2B5EF4-FFF2-40B4-BE49-F238E27FC236}">
                <a16:creationId xmlns:a16="http://schemas.microsoft.com/office/drawing/2014/main" id="{13C4E1DC-540B-25DF-7196-B5997E10C408}"/>
              </a:ext>
            </a:extLst>
          </p:cNvPr>
          <p:cNvPicPr>
            <a:picLocks noChangeAspect="1"/>
          </p:cNvPicPr>
          <p:nvPr/>
        </p:nvPicPr>
        <p:blipFill rotWithShape="1">
          <a:blip r:embed="rId9">
            <a:extLst>
              <a:ext uri="{28A0092B-C50C-407E-A947-70E740481C1C}">
                <a14:useLocalDpi xmlns:a14="http://schemas.microsoft.com/office/drawing/2010/main" val="0"/>
              </a:ext>
            </a:extLst>
          </a:blip>
          <a:srcRect r="1025"/>
          <a:stretch/>
        </p:blipFill>
        <p:spPr>
          <a:xfrm>
            <a:off x="10710040" y="14164840"/>
            <a:ext cx="10270087" cy="4114043"/>
          </a:xfrm>
          <a:prstGeom prst="rect">
            <a:avLst/>
          </a:prstGeom>
        </p:spPr>
      </p:pic>
      <p:pic>
        <p:nvPicPr>
          <p:cNvPr id="108" name="Picture 107" descr="A picture containing text, room, shelf, different&#10;&#10;Description automatically generated">
            <a:extLst>
              <a:ext uri="{FF2B5EF4-FFF2-40B4-BE49-F238E27FC236}">
                <a16:creationId xmlns:a16="http://schemas.microsoft.com/office/drawing/2014/main" id="{CA47158C-6DC6-23B1-3B14-B683F5FD883C}"/>
              </a:ext>
            </a:extLst>
          </p:cNvPr>
          <p:cNvPicPr>
            <a:picLocks noChangeAspect="1"/>
          </p:cNvPicPr>
          <p:nvPr/>
        </p:nvPicPr>
        <p:blipFill rotWithShape="1">
          <a:blip r:embed="rId10">
            <a:extLst>
              <a:ext uri="{28A0092B-C50C-407E-A947-70E740481C1C}">
                <a14:useLocalDpi xmlns:a14="http://schemas.microsoft.com/office/drawing/2010/main" val="0"/>
              </a:ext>
            </a:extLst>
          </a:blip>
          <a:srcRect r="1814"/>
          <a:stretch/>
        </p:blipFill>
        <p:spPr>
          <a:xfrm>
            <a:off x="10689123" y="18243103"/>
            <a:ext cx="10270087" cy="3654072"/>
          </a:xfrm>
          <a:prstGeom prst="rect">
            <a:avLst/>
          </a:prstGeom>
        </p:spPr>
      </p:pic>
      <p:sp>
        <p:nvSpPr>
          <p:cNvPr id="113" name="TextBox 112">
            <a:extLst>
              <a:ext uri="{FF2B5EF4-FFF2-40B4-BE49-F238E27FC236}">
                <a16:creationId xmlns:a16="http://schemas.microsoft.com/office/drawing/2014/main" id="{24707313-7296-5753-AF58-713AFF5C615C}"/>
              </a:ext>
            </a:extLst>
          </p:cNvPr>
          <p:cNvSpPr txBox="1"/>
          <p:nvPr/>
        </p:nvSpPr>
        <p:spPr>
          <a:xfrm>
            <a:off x="10689123" y="13075789"/>
            <a:ext cx="21527266"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4702588">
              <a:defRPr/>
            </a:pPr>
            <a:r>
              <a:rPr lang="en-US" sz="4400" b="1" dirty="0">
                <a:solidFill>
                  <a:schemeClr val="bg1"/>
                </a:solidFill>
                <a:latin typeface="Times New Roman" panose="02020603050405020304" pitchFamily="18" charset="0"/>
                <a:cs typeface="Times New Roman" panose="02020603050405020304" pitchFamily="18" charset="0"/>
              </a:rPr>
              <a:t>Evaluation of Implementation: Study Design</a:t>
            </a:r>
          </a:p>
        </p:txBody>
      </p:sp>
      <p:pic>
        <p:nvPicPr>
          <p:cNvPr id="121" name="Picture 120">
            <a:extLst>
              <a:ext uri="{FF2B5EF4-FFF2-40B4-BE49-F238E27FC236}">
                <a16:creationId xmlns:a16="http://schemas.microsoft.com/office/drawing/2014/main" id="{45D48584-DBCB-A000-296D-95564544537B}"/>
              </a:ext>
            </a:extLst>
          </p:cNvPr>
          <p:cNvPicPr>
            <a:picLocks noChangeAspect="1"/>
          </p:cNvPicPr>
          <p:nvPr/>
        </p:nvPicPr>
        <p:blipFill rotWithShape="1">
          <a:blip r:embed="rId11">
            <a:extLst>
              <a:ext uri="{28A0092B-C50C-407E-A947-70E740481C1C}">
                <a14:useLocalDpi xmlns:a14="http://schemas.microsoft.com/office/drawing/2010/main" val="0"/>
              </a:ext>
            </a:extLst>
          </a:blip>
          <a:srcRect r="2013" b="3772"/>
          <a:stretch/>
        </p:blipFill>
        <p:spPr>
          <a:xfrm>
            <a:off x="10710040" y="22491750"/>
            <a:ext cx="10249170" cy="745570"/>
          </a:xfrm>
          <a:prstGeom prst="rect">
            <a:avLst/>
          </a:prstGeom>
        </p:spPr>
      </p:pic>
      <p:pic>
        <p:nvPicPr>
          <p:cNvPr id="126" name="Picture 125">
            <a:extLst>
              <a:ext uri="{FF2B5EF4-FFF2-40B4-BE49-F238E27FC236}">
                <a16:creationId xmlns:a16="http://schemas.microsoft.com/office/drawing/2014/main" id="{7F0A1131-53D1-0B99-00F4-F258C700B384}"/>
              </a:ext>
            </a:extLst>
          </p:cNvPr>
          <p:cNvPicPr>
            <a:picLocks noChangeAspect="1"/>
          </p:cNvPicPr>
          <p:nvPr/>
        </p:nvPicPr>
        <p:blipFill rotWithShape="1">
          <a:blip r:embed="rId12">
            <a:extLst>
              <a:ext uri="{28A0092B-C50C-407E-A947-70E740481C1C}">
                <a14:useLocalDpi xmlns:a14="http://schemas.microsoft.com/office/drawing/2010/main" val="0"/>
              </a:ext>
            </a:extLst>
          </a:blip>
          <a:srcRect r="1152" b="3331"/>
          <a:stretch/>
        </p:blipFill>
        <p:spPr>
          <a:xfrm>
            <a:off x="10619929" y="21875960"/>
            <a:ext cx="10339281" cy="615789"/>
          </a:xfrm>
          <a:prstGeom prst="rect">
            <a:avLst/>
          </a:prstGeom>
        </p:spPr>
      </p:pic>
      <p:sp>
        <p:nvSpPr>
          <p:cNvPr id="128" name="TextBox 127">
            <a:extLst>
              <a:ext uri="{FF2B5EF4-FFF2-40B4-BE49-F238E27FC236}">
                <a16:creationId xmlns:a16="http://schemas.microsoft.com/office/drawing/2014/main" id="{1B173EF9-49AB-9FAA-5E6D-66E82D2DD9AB}"/>
              </a:ext>
            </a:extLst>
          </p:cNvPr>
          <p:cNvSpPr txBox="1"/>
          <p:nvPr/>
        </p:nvSpPr>
        <p:spPr>
          <a:xfrm>
            <a:off x="816079" y="14567866"/>
            <a:ext cx="8883092" cy="7719633"/>
          </a:xfrm>
          <a:prstGeom prst="rect">
            <a:avLst/>
          </a:prstGeom>
          <a:noFill/>
        </p:spPr>
        <p:txBody>
          <a:bodyPr wrap="square" rtlCol="0">
            <a:noAutofit/>
          </a:bodyPr>
          <a:lstStyle/>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Eye gazes are a natural form of relaying information between humans and are an underutilized channel of communication in AUVs.</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Lights help eliminate concerns of darkness, turbidity, and signal attenuation which often impair underwater HRI.</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This research aims to implement eye gazes on </a:t>
            </a:r>
            <a:r>
              <a:rPr lang="en-US" sz="3200" dirty="0" err="1">
                <a:latin typeface="Times New Roman" panose="02020603050405020304" pitchFamily="18" charset="0"/>
                <a:cs typeface="Times New Roman" panose="02020603050405020304" pitchFamily="18" charset="0"/>
              </a:rPr>
              <a:t>LoCO</a:t>
            </a:r>
            <a:r>
              <a:rPr lang="en-US" sz="3200" dirty="0">
                <a:latin typeface="Times New Roman" panose="02020603050405020304" pitchFamily="18" charset="0"/>
                <a:cs typeface="Times New Roman" panose="02020603050405020304" pitchFamily="18" charset="0"/>
              </a:rPr>
              <a:t> (a Low-Cost AUV) by installing RGB LED rings around the two camera points of the AUV.</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Intend to use human participants with no prior knowledge of </a:t>
            </a:r>
            <a:r>
              <a:rPr lang="en-US" sz="3200" dirty="0" err="1">
                <a:latin typeface="Times New Roman" panose="02020603050405020304" pitchFamily="18" charset="0"/>
                <a:cs typeface="Times New Roman" panose="02020603050405020304" pitchFamily="18" charset="0"/>
              </a:rPr>
              <a:t>LoCO</a:t>
            </a:r>
            <a:r>
              <a:rPr lang="en-US" sz="3200" dirty="0">
                <a:latin typeface="Times New Roman" panose="02020603050405020304" pitchFamily="18" charset="0"/>
                <a:cs typeface="Times New Roman" panose="02020603050405020304" pitchFamily="18" charset="0"/>
              </a:rPr>
              <a:t> and HRI to evaluate intuitiveness.</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Plan to compare the intuitiveness of the gaze cues with baseline printed text on </a:t>
            </a:r>
            <a:r>
              <a:rPr lang="en-US" sz="3200" dirty="0" err="1">
                <a:latin typeface="Times New Roman" panose="02020603050405020304" pitchFamily="18" charset="0"/>
                <a:cs typeface="Times New Roman" panose="02020603050405020304" pitchFamily="18" charset="0"/>
              </a:rPr>
              <a:t>LoCO’s</a:t>
            </a:r>
            <a:r>
              <a:rPr lang="en-US" sz="3200" dirty="0">
                <a:latin typeface="Times New Roman" panose="02020603050405020304" pitchFamily="18" charset="0"/>
                <a:cs typeface="Times New Roman" panose="02020603050405020304" pitchFamily="18" charset="0"/>
              </a:rPr>
              <a:t> built-in OLED display. </a:t>
            </a:r>
          </a:p>
        </p:txBody>
      </p:sp>
      <p:sp>
        <p:nvSpPr>
          <p:cNvPr id="129" name="TextBox 128">
            <a:extLst>
              <a:ext uri="{FF2B5EF4-FFF2-40B4-BE49-F238E27FC236}">
                <a16:creationId xmlns:a16="http://schemas.microsoft.com/office/drawing/2014/main" id="{8139C2D0-5826-F738-8C47-6ED752AB1073}"/>
              </a:ext>
            </a:extLst>
          </p:cNvPr>
          <p:cNvSpPr txBox="1"/>
          <p:nvPr/>
        </p:nvSpPr>
        <p:spPr>
          <a:xfrm>
            <a:off x="1023186" y="28474349"/>
            <a:ext cx="8883092" cy="3596414"/>
          </a:xfrm>
          <a:prstGeom prst="rect">
            <a:avLst/>
          </a:prstGeom>
          <a:noFill/>
        </p:spPr>
        <p:txBody>
          <a:bodyPr wrap="square" rtlCol="0">
            <a:noAutofit/>
          </a:bodyPr>
          <a:lstStyle/>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Implementing gaze cue animations on </a:t>
            </a:r>
            <a:r>
              <a:rPr lang="en-US" sz="3200" dirty="0" err="1">
                <a:latin typeface="Times New Roman" panose="02020603050405020304" pitchFamily="18" charset="0"/>
                <a:cs typeface="Times New Roman" panose="02020603050405020304" pitchFamily="18" charset="0"/>
              </a:rPr>
              <a:t>LoCO</a:t>
            </a:r>
            <a:r>
              <a:rPr lang="en-US" sz="3200" dirty="0">
                <a:latin typeface="Times New Roman" panose="02020603050405020304" pitchFamily="18" charset="0"/>
                <a:cs typeface="Times New Roman" panose="02020603050405020304" pitchFamily="18" charset="0"/>
              </a:rPr>
              <a:t> to convey information underwater will yield no significant difference in performance compared to written text on </a:t>
            </a:r>
            <a:r>
              <a:rPr lang="en-US" sz="3200" dirty="0" err="1">
                <a:latin typeface="Times New Roman" panose="02020603050405020304" pitchFamily="18" charset="0"/>
                <a:cs typeface="Times New Roman" panose="02020603050405020304" pitchFamily="18" charset="0"/>
              </a:rPr>
              <a:t>LoCO’s</a:t>
            </a:r>
            <a:r>
              <a:rPr lang="en-US" sz="3200" dirty="0">
                <a:latin typeface="Times New Roman" panose="02020603050405020304" pitchFamily="18" charset="0"/>
                <a:cs typeface="Times New Roman" panose="02020603050405020304" pitchFamily="18" charset="0"/>
              </a:rPr>
              <a:t> OLED display, as determined by the participant’s answer for the meaning of each gaze cue and their associated confidence in their answer. </a:t>
            </a:r>
          </a:p>
        </p:txBody>
      </p:sp>
      <p:sp>
        <p:nvSpPr>
          <p:cNvPr id="137" name="TextBox 136">
            <a:extLst>
              <a:ext uri="{FF2B5EF4-FFF2-40B4-BE49-F238E27FC236}">
                <a16:creationId xmlns:a16="http://schemas.microsoft.com/office/drawing/2014/main" id="{ABD762CE-D495-574D-F92B-D2E08F9FF6E9}"/>
              </a:ext>
            </a:extLst>
          </p:cNvPr>
          <p:cNvSpPr txBox="1"/>
          <p:nvPr/>
        </p:nvSpPr>
        <p:spPr>
          <a:xfrm>
            <a:off x="11234057" y="5264203"/>
            <a:ext cx="7980495" cy="7229277"/>
          </a:xfrm>
          <a:prstGeom prst="rect">
            <a:avLst/>
          </a:prstGeom>
          <a:noFill/>
        </p:spPr>
        <p:txBody>
          <a:bodyPr wrap="square" rtlCol="0">
            <a:noAutofit/>
          </a:bodyPr>
          <a:lstStyle/>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The interface for the gaze cues was developed using ROS (Robot Operating System), where nodes represent processing stages.</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 string command is sent to </a:t>
            </a:r>
            <a:r>
              <a:rPr lang="en-US" sz="3200" dirty="0" err="1">
                <a:latin typeface="Times New Roman" panose="02020603050405020304" pitchFamily="18" charset="0"/>
                <a:cs typeface="Times New Roman" panose="02020603050405020304" pitchFamily="18" charset="0"/>
              </a:rPr>
              <a:t>LoCO</a:t>
            </a:r>
            <a:r>
              <a:rPr lang="en-US" sz="3200" dirty="0">
                <a:latin typeface="Times New Roman" panose="02020603050405020304" pitchFamily="18" charset="0"/>
                <a:cs typeface="Times New Roman" panose="02020603050405020304" pitchFamily="18" charset="0"/>
              </a:rPr>
              <a:t> serially on the </a:t>
            </a:r>
            <a:r>
              <a:rPr lang="en-US" sz="3200" i="1" dirty="0">
                <a:latin typeface="Times New Roman" panose="02020603050405020304" pitchFamily="18" charset="0"/>
                <a:cs typeface="Times New Roman" panose="02020603050405020304" pitchFamily="18" charset="0"/>
              </a:rPr>
              <a:t>/</a:t>
            </a:r>
            <a:r>
              <a:rPr lang="en-US" sz="3200" i="1" dirty="0" err="1">
                <a:latin typeface="Times New Roman" panose="02020603050405020304" pitchFamily="18" charset="0"/>
                <a:cs typeface="Times New Roman" panose="02020603050405020304" pitchFamily="18" charset="0"/>
              </a:rPr>
              <a:t>ring_msg</a:t>
            </a:r>
            <a:r>
              <a:rPr lang="en-US" sz="3200" i="1"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data route.</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 Raspberry Pi on </a:t>
            </a:r>
            <a:r>
              <a:rPr lang="en-US" sz="3200" dirty="0" err="1">
                <a:latin typeface="Times New Roman" panose="02020603050405020304" pitchFamily="18" charset="0"/>
                <a:cs typeface="Times New Roman" panose="02020603050405020304" pitchFamily="18" charset="0"/>
              </a:rPr>
              <a:t>LoCO</a:t>
            </a:r>
            <a:r>
              <a:rPr lang="en-US" sz="3200" dirty="0">
                <a:latin typeface="Times New Roman" panose="02020603050405020304" pitchFamily="18" charset="0"/>
                <a:cs typeface="Times New Roman" panose="02020603050405020304" pitchFamily="18" charset="0"/>
              </a:rPr>
              <a:t> matches the command to an animation and fills an array of pixels with RGB values.</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Arrays are routed over </a:t>
            </a:r>
            <a:r>
              <a:rPr lang="en-US" sz="3200" i="1" dirty="0">
                <a:latin typeface="Times New Roman" panose="02020603050405020304" pitchFamily="18" charset="0"/>
                <a:cs typeface="Times New Roman" panose="02020603050405020304" pitchFamily="18" charset="0"/>
              </a:rPr>
              <a:t>/</a:t>
            </a:r>
            <a:r>
              <a:rPr lang="en-US" sz="3200" i="1" dirty="0" err="1">
                <a:latin typeface="Times New Roman" panose="02020603050405020304" pitchFamily="18" charset="0"/>
                <a:cs typeface="Times New Roman" panose="02020603050405020304" pitchFamily="18" charset="0"/>
              </a:rPr>
              <a:t>ring_state</a:t>
            </a:r>
            <a:r>
              <a:rPr lang="en-US" sz="3200" i="1"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to a Trinket microcontroller, which fills in the actual pixels of the LEDs.</a:t>
            </a:r>
          </a:p>
          <a:p>
            <a:pPr marL="457200" indent="-457200">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Dashed lines indicate software interfaces while solid lines indicate hardware connections.</a:t>
            </a:r>
          </a:p>
          <a:p>
            <a:pPr>
              <a:buSzPct val="150000"/>
            </a:pPr>
            <a:endParaRPr lang="en-US" sz="3200" dirty="0">
              <a:latin typeface="Times New Roman" panose="02020603050405020304" pitchFamily="18" charset="0"/>
              <a:cs typeface="Times New Roman" panose="02020603050405020304" pitchFamily="18" charset="0"/>
            </a:endParaRPr>
          </a:p>
        </p:txBody>
      </p:sp>
      <p:sp>
        <p:nvSpPr>
          <p:cNvPr id="140" name="TextBox 139">
            <a:extLst>
              <a:ext uri="{FF2B5EF4-FFF2-40B4-BE49-F238E27FC236}">
                <a16:creationId xmlns:a16="http://schemas.microsoft.com/office/drawing/2014/main" id="{BD39D9D2-BFD5-6A8A-8A0F-B26F92508DAE}"/>
              </a:ext>
            </a:extLst>
          </p:cNvPr>
          <p:cNvSpPr txBox="1"/>
          <p:nvPr/>
        </p:nvSpPr>
        <p:spPr>
          <a:xfrm>
            <a:off x="21347028" y="14296358"/>
            <a:ext cx="10270087" cy="8956298"/>
          </a:xfrm>
          <a:prstGeom prst="rect">
            <a:avLst/>
          </a:prstGeom>
          <a:noFill/>
        </p:spPr>
        <p:txBody>
          <a:bodyPr wrap="square">
            <a:spAutoFit/>
          </a:bodyPr>
          <a:lstStyle/>
          <a:p>
            <a:pPr marL="457200" indent="-457200" fontAlgn="base">
              <a:buSzPct val="150000"/>
              <a:buFont typeface="Arial" panose="020B0604020202020204" pitchFamily="34" charset="0"/>
              <a:buChar char="•"/>
            </a:pPr>
            <a:r>
              <a:rPr lang="en-US" sz="3200" dirty="0">
                <a:solidFill>
                  <a:srgbClr val="000000"/>
                </a:solidFill>
                <a:latin typeface="Times New Roman" panose="02020603050405020304" pitchFamily="18" charset="0"/>
              </a:rPr>
              <a:t>16 different indicators were developed to support the most common interactions underwater, a sample of which is shown on the right.</a:t>
            </a:r>
          </a:p>
          <a:p>
            <a:pPr marL="457200" indent="-457200" fontAlgn="base">
              <a:buSzPct val="150000"/>
              <a:buFont typeface="Arial" panose="020B0604020202020204" pitchFamily="34" charset="0"/>
              <a:buChar char="•"/>
            </a:pPr>
            <a:r>
              <a:rPr lang="en-US" sz="3200" dirty="0">
                <a:solidFill>
                  <a:srgbClr val="000000"/>
                </a:solidFill>
                <a:latin typeface="Times New Roman" panose="02020603050405020304" pitchFamily="18" charset="0"/>
              </a:rPr>
              <a:t>A pool trial was conducted with a sample size of 9 participants to test intuitiveness.</a:t>
            </a:r>
          </a:p>
          <a:p>
            <a:pPr marL="457200" indent="-457200" fontAlgn="base">
              <a:buSzPct val="150000"/>
              <a:buFont typeface="Arial" panose="020B0604020202020204" pitchFamily="34" charset="0"/>
              <a:buChar char="•"/>
            </a:pPr>
            <a:r>
              <a:rPr lang="en-US" sz="3200" dirty="0">
                <a:solidFill>
                  <a:srgbClr val="000000"/>
                </a:solidFill>
                <a:latin typeface="Times New Roman" panose="02020603050405020304" pitchFamily="18" charset="0"/>
              </a:rPr>
              <a:t> 3 to 4 days before the trial, participants were tasked to watch each of the 16 indicator animations on a bench test of the AUV above water, and correctly match the associated meanings for each indicator.</a:t>
            </a:r>
          </a:p>
          <a:p>
            <a:pPr marL="457200" indent="-457200" fontAlgn="base">
              <a:buSzPct val="150000"/>
              <a:buFont typeface="Arial" panose="020B0604020202020204" pitchFamily="34" charset="0"/>
              <a:buChar char="•"/>
            </a:pPr>
            <a:r>
              <a:rPr lang="en-US" sz="3200" dirty="0">
                <a:solidFill>
                  <a:srgbClr val="000000"/>
                </a:solidFill>
                <a:latin typeface="Times New Roman" panose="02020603050405020304" pitchFamily="18" charset="0"/>
              </a:rPr>
              <a:t>Participants were asked to do the same for the baseline text display on the OLED of </a:t>
            </a:r>
            <a:r>
              <a:rPr lang="en-US" sz="3200" dirty="0" err="1">
                <a:solidFill>
                  <a:srgbClr val="000000"/>
                </a:solidFill>
                <a:latin typeface="Times New Roman" panose="02020603050405020304" pitchFamily="18" charset="0"/>
              </a:rPr>
              <a:t>LoCO</a:t>
            </a:r>
            <a:r>
              <a:rPr lang="en-US" sz="3200" dirty="0">
                <a:solidFill>
                  <a:srgbClr val="000000"/>
                </a:solidFill>
                <a:latin typeface="Times New Roman" panose="02020603050405020304" pitchFamily="18" charset="0"/>
              </a:rPr>
              <a:t>.</a:t>
            </a:r>
          </a:p>
          <a:p>
            <a:pPr marL="457200" indent="-457200" fontAlgn="base">
              <a:buSzPct val="150000"/>
              <a:buFont typeface="Arial" panose="020B0604020202020204" pitchFamily="34" charset="0"/>
              <a:buChar char="•"/>
            </a:pPr>
            <a:r>
              <a:rPr lang="en-US" sz="3200" dirty="0">
                <a:solidFill>
                  <a:srgbClr val="000000"/>
                </a:solidFill>
                <a:latin typeface="Times New Roman" panose="02020603050405020304" pitchFamily="18" charset="0"/>
              </a:rPr>
              <a:t>During the pool trial, participants were tasked to watch each of the 16 indicators played once in a random sequence underwater, recall the associated meaning, and give a confidence on their answer from a scale of 1-10.</a:t>
            </a:r>
          </a:p>
          <a:p>
            <a:pPr marL="457200" indent="-457200" fontAlgn="base">
              <a:buSzPct val="150000"/>
              <a:buFont typeface="Arial" panose="020B0604020202020204" pitchFamily="34" charset="0"/>
              <a:buChar char="•"/>
            </a:pPr>
            <a:r>
              <a:rPr lang="en-US" sz="3200" dirty="0">
                <a:solidFill>
                  <a:srgbClr val="000000"/>
                </a:solidFill>
                <a:latin typeface="Times New Roman" panose="02020603050405020304" pitchFamily="18" charset="0"/>
              </a:rPr>
              <a:t>Participants were also asked to do the same for the baseline text display</a:t>
            </a:r>
          </a:p>
          <a:p>
            <a:pPr fontAlgn="base">
              <a:buSzPct val="150000"/>
            </a:pPr>
            <a:endParaRPr lang="en-US" sz="3200" dirty="0">
              <a:solidFill>
                <a:srgbClr val="000000"/>
              </a:solidFill>
              <a:latin typeface="Times New Roman" panose="02020603050405020304" pitchFamily="18" charset="0"/>
            </a:endParaRPr>
          </a:p>
        </p:txBody>
      </p:sp>
      <p:sp>
        <p:nvSpPr>
          <p:cNvPr id="147" name="TextBox 19">
            <a:extLst>
              <a:ext uri="{FF2B5EF4-FFF2-40B4-BE49-F238E27FC236}">
                <a16:creationId xmlns:a16="http://schemas.microsoft.com/office/drawing/2014/main" id="{F0578330-0B44-6340-854A-FA021CA7DB3E}"/>
              </a:ext>
            </a:extLst>
          </p:cNvPr>
          <p:cNvSpPr txBox="1">
            <a:spLocks noChangeArrowheads="1"/>
          </p:cNvSpPr>
          <p:nvPr/>
        </p:nvSpPr>
        <p:spPr bwMode="auto">
          <a:xfrm>
            <a:off x="10619929" y="24163886"/>
            <a:ext cx="21617376" cy="8245456"/>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buClr>
                <a:schemeClr val="tx1"/>
              </a:buClr>
              <a:buSzPct val="200000"/>
            </a:pPr>
            <a:endParaRPr lang="en-US" sz="32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pic>
        <p:nvPicPr>
          <p:cNvPr id="148" name="Picture 147" descr="Chart, bar chart&#10;&#10;Description automatically generated">
            <a:extLst>
              <a:ext uri="{FF2B5EF4-FFF2-40B4-BE49-F238E27FC236}">
                <a16:creationId xmlns:a16="http://schemas.microsoft.com/office/drawing/2014/main" id="{0236C957-25D4-27BB-ACD7-02947FF5DFA0}"/>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3582521" y="26752188"/>
            <a:ext cx="15529014" cy="5421264"/>
          </a:xfrm>
          <a:prstGeom prst="rect">
            <a:avLst/>
          </a:prstGeom>
        </p:spPr>
      </p:pic>
      <p:sp>
        <p:nvSpPr>
          <p:cNvPr id="149" name="TextBox 148">
            <a:extLst>
              <a:ext uri="{FF2B5EF4-FFF2-40B4-BE49-F238E27FC236}">
                <a16:creationId xmlns:a16="http://schemas.microsoft.com/office/drawing/2014/main" id="{473AEF70-0712-CEDF-4486-8FBC478B1CDA}"/>
              </a:ext>
            </a:extLst>
          </p:cNvPr>
          <p:cNvSpPr txBox="1"/>
          <p:nvPr/>
        </p:nvSpPr>
        <p:spPr>
          <a:xfrm>
            <a:off x="10619929" y="23718824"/>
            <a:ext cx="21596460"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4702588">
              <a:defRPr/>
            </a:pPr>
            <a:r>
              <a:rPr lang="en-US" sz="4400" b="1" dirty="0">
                <a:solidFill>
                  <a:schemeClr val="bg1"/>
                </a:solidFill>
                <a:latin typeface="Times New Roman" panose="02020603050405020304" pitchFamily="18" charset="0"/>
                <a:cs typeface="Times New Roman" panose="02020603050405020304" pitchFamily="18" charset="0"/>
              </a:rPr>
              <a:t>Results</a:t>
            </a:r>
          </a:p>
        </p:txBody>
      </p:sp>
      <p:sp>
        <p:nvSpPr>
          <p:cNvPr id="153" name="TextBox 152">
            <a:extLst>
              <a:ext uri="{FF2B5EF4-FFF2-40B4-BE49-F238E27FC236}">
                <a16:creationId xmlns:a16="http://schemas.microsoft.com/office/drawing/2014/main" id="{E5220329-6E65-8960-17C8-4D4B19089D38}"/>
              </a:ext>
            </a:extLst>
          </p:cNvPr>
          <p:cNvSpPr txBox="1"/>
          <p:nvPr/>
        </p:nvSpPr>
        <p:spPr>
          <a:xfrm>
            <a:off x="11234057" y="24991423"/>
            <a:ext cx="20913138" cy="2554545"/>
          </a:xfrm>
          <a:prstGeom prst="rect">
            <a:avLst/>
          </a:prstGeom>
          <a:noFill/>
        </p:spPr>
        <p:txBody>
          <a:bodyPr wrap="square">
            <a:spAutoFit/>
          </a:bodyPr>
          <a:lstStyle/>
          <a:p>
            <a:pPr marL="457200" indent="-457200" fontAlgn="base">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 testing set of 9 participants was used across two separate pool trials, and the overall accuracy and average confidence of their responses is shown below for each eye gaze indicator. </a:t>
            </a:r>
          </a:p>
          <a:p>
            <a:pPr marL="457200" indent="-457200" fontAlgn="base">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Not pictured: the OLED text display had an accuracy of 100% and average confidence of 10 for each indicator.</a:t>
            </a:r>
          </a:p>
          <a:p>
            <a:pPr marL="457200" indent="-457200" fontAlgn="base">
              <a:buSzPct val="1500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fontAlgn="base">
              <a:buSzPct val="150000"/>
            </a:pPr>
            <a:endParaRPr lang="en-US" sz="3200" dirty="0">
              <a:solidFill>
                <a:srgbClr val="000000"/>
              </a:solidFill>
              <a:latin typeface="Times New Roman" panose="02020603050405020304" pitchFamily="18" charset="0"/>
            </a:endParaRPr>
          </a:p>
        </p:txBody>
      </p:sp>
      <p:sp>
        <p:nvSpPr>
          <p:cNvPr id="154" name="TextBox 19">
            <a:extLst>
              <a:ext uri="{FF2B5EF4-FFF2-40B4-BE49-F238E27FC236}">
                <a16:creationId xmlns:a16="http://schemas.microsoft.com/office/drawing/2014/main" id="{01A3CEFE-A497-D610-CE13-74739FD4B095}"/>
              </a:ext>
            </a:extLst>
          </p:cNvPr>
          <p:cNvSpPr txBox="1">
            <a:spLocks noChangeArrowheads="1"/>
          </p:cNvSpPr>
          <p:nvPr/>
        </p:nvSpPr>
        <p:spPr bwMode="auto">
          <a:xfrm>
            <a:off x="32643785" y="4700675"/>
            <a:ext cx="10757554" cy="8003236"/>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fontAlgn="base"/>
            <a:endParaRPr lang="en-US" sz="3200" dirty="0">
              <a:latin typeface="Times New Roman" panose="02020603050405020304" pitchFamily="18" charset="0"/>
              <a:cs typeface="Times New Roman" panose="02020603050405020304" pitchFamily="18" charset="0"/>
            </a:endParaRPr>
          </a:p>
        </p:txBody>
      </p:sp>
      <p:sp>
        <p:nvSpPr>
          <p:cNvPr id="155" name="TextBox 154">
            <a:extLst>
              <a:ext uri="{FF2B5EF4-FFF2-40B4-BE49-F238E27FC236}">
                <a16:creationId xmlns:a16="http://schemas.microsoft.com/office/drawing/2014/main" id="{13095F7C-E45F-1EE5-1E0B-99F11D69F370}"/>
              </a:ext>
            </a:extLst>
          </p:cNvPr>
          <p:cNvSpPr txBox="1"/>
          <p:nvPr/>
        </p:nvSpPr>
        <p:spPr>
          <a:xfrm>
            <a:off x="32643785" y="4193174"/>
            <a:ext cx="10744204"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4702588">
              <a:defRPr/>
            </a:pPr>
            <a:r>
              <a:rPr lang="en-US" sz="4400" b="1" dirty="0">
                <a:solidFill>
                  <a:schemeClr val="bg1"/>
                </a:solidFill>
                <a:latin typeface="Times New Roman" panose="02020603050405020304" pitchFamily="18" charset="0"/>
                <a:cs typeface="Times New Roman" panose="02020603050405020304" pitchFamily="18" charset="0"/>
              </a:rPr>
              <a:t>Discussion</a:t>
            </a:r>
          </a:p>
        </p:txBody>
      </p:sp>
      <p:sp>
        <p:nvSpPr>
          <p:cNvPr id="158" name="TextBox 19">
            <a:extLst>
              <a:ext uri="{FF2B5EF4-FFF2-40B4-BE49-F238E27FC236}">
                <a16:creationId xmlns:a16="http://schemas.microsoft.com/office/drawing/2014/main" id="{CDA163AF-0B89-DCDD-22F5-8DB7502CE9CD}"/>
              </a:ext>
            </a:extLst>
          </p:cNvPr>
          <p:cNvSpPr txBox="1">
            <a:spLocks noChangeArrowheads="1"/>
          </p:cNvSpPr>
          <p:nvPr/>
        </p:nvSpPr>
        <p:spPr bwMode="auto">
          <a:xfrm>
            <a:off x="32657136" y="13653500"/>
            <a:ext cx="10757554" cy="9583820"/>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159" name="TextBox 158">
            <a:extLst>
              <a:ext uri="{FF2B5EF4-FFF2-40B4-BE49-F238E27FC236}">
                <a16:creationId xmlns:a16="http://schemas.microsoft.com/office/drawing/2014/main" id="{C328DE6E-1CA4-4564-9DE0-66FAE18C3B0E}"/>
              </a:ext>
            </a:extLst>
          </p:cNvPr>
          <p:cNvSpPr txBox="1"/>
          <p:nvPr/>
        </p:nvSpPr>
        <p:spPr>
          <a:xfrm>
            <a:off x="32643785" y="13087515"/>
            <a:ext cx="10744203"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4702588">
              <a:defRPr/>
            </a:pPr>
            <a:r>
              <a:rPr lang="en-US" sz="4400" b="1" dirty="0">
                <a:solidFill>
                  <a:schemeClr val="bg1"/>
                </a:solidFill>
                <a:latin typeface="Times New Roman" panose="02020603050405020304" pitchFamily="18" charset="0"/>
                <a:cs typeface="Times New Roman" panose="02020603050405020304" pitchFamily="18" charset="0"/>
              </a:rPr>
              <a:t>Contributions</a:t>
            </a:r>
          </a:p>
        </p:txBody>
      </p:sp>
      <p:sp>
        <p:nvSpPr>
          <p:cNvPr id="160" name="TextBox 19">
            <a:extLst>
              <a:ext uri="{FF2B5EF4-FFF2-40B4-BE49-F238E27FC236}">
                <a16:creationId xmlns:a16="http://schemas.microsoft.com/office/drawing/2014/main" id="{9EDED971-30F5-1B11-39F2-AAE93ABF4127}"/>
              </a:ext>
            </a:extLst>
          </p:cNvPr>
          <p:cNvSpPr txBox="1">
            <a:spLocks noChangeArrowheads="1"/>
          </p:cNvSpPr>
          <p:nvPr/>
        </p:nvSpPr>
        <p:spPr bwMode="auto">
          <a:xfrm>
            <a:off x="32657136" y="24186910"/>
            <a:ext cx="10757554" cy="8222432"/>
          </a:xfrm>
          <a:prstGeom prst="rect">
            <a:avLst/>
          </a:prstGeom>
          <a:solidFill>
            <a:srgbClr val="FE8501">
              <a:alpha val="29804"/>
            </a:srgbClr>
          </a:solidFill>
          <a:ln>
            <a:noFill/>
          </a:ln>
        </p:spPr>
        <p:txBody>
          <a:bodyPr wrap="square" lIns="91418" tIns="45709" rIns="91418" bIns="45709">
            <a:no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endParaRPr lang="en-US"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161" name="TextBox 160">
            <a:extLst>
              <a:ext uri="{FF2B5EF4-FFF2-40B4-BE49-F238E27FC236}">
                <a16:creationId xmlns:a16="http://schemas.microsoft.com/office/drawing/2014/main" id="{DD55B00A-BE71-FB2F-CFEC-D15D979269D1}"/>
              </a:ext>
            </a:extLst>
          </p:cNvPr>
          <p:cNvSpPr txBox="1"/>
          <p:nvPr/>
        </p:nvSpPr>
        <p:spPr>
          <a:xfrm>
            <a:off x="32657136" y="23718824"/>
            <a:ext cx="10744203" cy="1077325"/>
          </a:xfrm>
          <a:prstGeom prst="round2DiagRect">
            <a:avLst>
              <a:gd name="adj1" fmla="val 50000"/>
              <a:gd name="adj2" fmla="val 0"/>
            </a:avLst>
          </a:prstGeom>
          <a:solidFill>
            <a:srgbClr val="7D2316"/>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4702588">
              <a:defRPr/>
            </a:pPr>
            <a:r>
              <a:rPr lang="en-US" sz="4400" b="1" dirty="0">
                <a:solidFill>
                  <a:schemeClr val="bg1"/>
                </a:solidFill>
                <a:latin typeface="Times New Roman" panose="02020603050405020304" pitchFamily="18" charset="0"/>
                <a:cs typeface="Times New Roman" panose="02020603050405020304" pitchFamily="18" charset="0"/>
              </a:rPr>
              <a:t>Acknowledgments</a:t>
            </a:r>
          </a:p>
        </p:txBody>
      </p:sp>
      <p:sp>
        <p:nvSpPr>
          <p:cNvPr id="162" name="TextBox 161">
            <a:extLst>
              <a:ext uri="{FF2B5EF4-FFF2-40B4-BE49-F238E27FC236}">
                <a16:creationId xmlns:a16="http://schemas.microsoft.com/office/drawing/2014/main" id="{E0FE4C9A-5DD8-0BF2-CBD1-DDBA673E00B5}"/>
              </a:ext>
            </a:extLst>
          </p:cNvPr>
          <p:cNvSpPr txBox="1"/>
          <p:nvPr/>
        </p:nvSpPr>
        <p:spPr>
          <a:xfrm>
            <a:off x="32933456" y="5377413"/>
            <a:ext cx="10270087" cy="6986528"/>
          </a:xfrm>
          <a:prstGeom prst="rect">
            <a:avLst/>
          </a:prstGeom>
          <a:noFill/>
        </p:spPr>
        <p:txBody>
          <a:bodyPr wrap="square">
            <a:spAutoFit/>
          </a:bodyPr>
          <a:lstStyle/>
          <a:p>
            <a:pPr marL="457200" indent="-457200" fontAlgn="base">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Compared to the baseline text display communication and given participants had viewed the eye gaze animations once before, almost 3-4 days before the pool trial, the recall for 11 of the 16 indicators scored an accuracy above 80%.</a:t>
            </a:r>
          </a:p>
          <a:p>
            <a:pPr marL="457200" indent="-457200" fontAlgn="base">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These results suggest certain eye indicators convey information more intuitively than others. Particularly, directional indicators (top, right, left, bottom), battery levels, and yes/no commands.</a:t>
            </a:r>
          </a:p>
          <a:p>
            <a:pPr marL="457200" indent="-457200" fontAlgn="base">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Can expect additional exposure and training with these indicators to increase overall accuracy, while reducing the need for additional equipment such as underwater slates or tablets that can introduce logistical issues underwater.</a:t>
            </a:r>
          </a:p>
          <a:p>
            <a:pPr fontAlgn="base">
              <a:buSzPct val="150000"/>
            </a:pPr>
            <a:endParaRPr lang="en-US" sz="3200" dirty="0">
              <a:solidFill>
                <a:srgbClr val="000000"/>
              </a:solidFill>
              <a:latin typeface="Times New Roman" panose="02020603050405020304" pitchFamily="18" charset="0"/>
            </a:endParaRPr>
          </a:p>
        </p:txBody>
      </p:sp>
      <p:sp>
        <p:nvSpPr>
          <p:cNvPr id="163" name="TextBox 162">
            <a:extLst>
              <a:ext uri="{FF2B5EF4-FFF2-40B4-BE49-F238E27FC236}">
                <a16:creationId xmlns:a16="http://schemas.microsoft.com/office/drawing/2014/main" id="{092A07D8-F0EA-7978-7818-3762DA4CFF1D}"/>
              </a:ext>
            </a:extLst>
          </p:cNvPr>
          <p:cNvSpPr txBox="1"/>
          <p:nvPr/>
        </p:nvSpPr>
        <p:spPr>
          <a:xfrm>
            <a:off x="32933456" y="14296358"/>
            <a:ext cx="10068913" cy="8956298"/>
          </a:xfrm>
          <a:prstGeom prst="rect">
            <a:avLst/>
          </a:prstGeom>
          <a:noFill/>
        </p:spPr>
        <p:txBody>
          <a:bodyPr wrap="square">
            <a:spAutoFit/>
          </a:bodyPr>
          <a:lstStyle/>
          <a:p>
            <a:pPr marL="457200" indent="-457200" fontAlgn="base">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Provides an alternative and more intuitive form of communication underwater, as light animations can convey a broader range of signals and information compared to sign language, tags, underwater slates, or light codes.</a:t>
            </a:r>
          </a:p>
          <a:p>
            <a:pPr marL="457200" indent="-457200" fontAlgn="base">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Reduces the potential for logistical issues to occur as divers do not need to worry about carrying tablets, slates, or tags with them underwater.</a:t>
            </a:r>
          </a:p>
          <a:p>
            <a:pPr marL="457200" indent="-457200" fontAlgn="base">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High recall for divers with minimal training, which lowers the barrier to entry in underwater human-robot collaboration, which would currently require the knowledge of sign language, hand gestures, or using tools.</a:t>
            </a:r>
          </a:p>
          <a:p>
            <a:pPr marL="457200" indent="-457200" fontAlgn="base">
              <a:buSzPct val="1500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Light animations demonstrate the potential to overcome common visual barriers underwater, such as darkness, cloudiness, and far proximity between the diver and robot.</a:t>
            </a:r>
          </a:p>
          <a:p>
            <a:pPr fontAlgn="base">
              <a:buSzPct val="150000"/>
            </a:pPr>
            <a:endParaRPr lang="en-US" sz="3200" dirty="0">
              <a:solidFill>
                <a:srgbClr val="000000"/>
              </a:solidFill>
              <a:latin typeface="Times New Roman" panose="02020603050405020304" pitchFamily="18" charset="0"/>
            </a:endParaRPr>
          </a:p>
        </p:txBody>
      </p:sp>
      <p:sp>
        <p:nvSpPr>
          <p:cNvPr id="164" name="TextBox 163">
            <a:extLst>
              <a:ext uri="{FF2B5EF4-FFF2-40B4-BE49-F238E27FC236}">
                <a16:creationId xmlns:a16="http://schemas.microsoft.com/office/drawing/2014/main" id="{86F6E7AD-8804-2FE1-A896-DD03E5B2D596}"/>
              </a:ext>
            </a:extLst>
          </p:cNvPr>
          <p:cNvSpPr txBox="1"/>
          <p:nvPr/>
        </p:nvSpPr>
        <p:spPr>
          <a:xfrm>
            <a:off x="33502863" y="24796395"/>
            <a:ext cx="9066100" cy="6678751"/>
          </a:xfrm>
          <a:prstGeom prst="rect">
            <a:avLst/>
          </a:prstGeom>
          <a:noFill/>
        </p:spPr>
        <p:txBody>
          <a:bodyPr wrap="square">
            <a:spAutoFit/>
          </a:bodyPr>
          <a:lstStyle/>
          <a:p>
            <a:pPr fontAlgn="base">
              <a:buSzPct val="150000"/>
            </a:pPr>
            <a:endParaRPr lang="en-US" sz="3200" dirty="0">
              <a:solidFill>
                <a:srgbClr val="000000"/>
              </a:solidFill>
              <a:latin typeface="Times New Roman" panose="02020603050405020304" pitchFamily="18" charset="0"/>
              <a:cs typeface="Times New Roman" panose="02020603050405020304" pitchFamily="18" charset="0"/>
            </a:endParaRPr>
          </a:p>
          <a:p>
            <a:pPr algn="ctr"/>
            <a:r>
              <a:rPr lang="en-US" sz="3600" dirty="0">
                <a:latin typeface="Times New Roman" panose="02020603050405020304" pitchFamily="18" charset="0"/>
                <a:cs typeface="Times New Roman" panose="02020603050405020304" pitchFamily="18" charset="0"/>
              </a:rPr>
              <a:t>This research was supported by the University of Minnesota Undergraduate Research Opportunities Program (UROP).</a:t>
            </a:r>
          </a:p>
          <a:p>
            <a:pPr algn="ctr"/>
            <a:br>
              <a:rPr lang="en-US" sz="3600" dirty="0">
                <a:latin typeface="Times New Roman" panose="02020603050405020304" pitchFamily="18" charset="0"/>
                <a:cs typeface="Times New Roman" panose="02020603050405020304" pitchFamily="18" charset="0"/>
              </a:rPr>
            </a:br>
            <a:r>
              <a:rPr lang="en-US" sz="3600" i="1" dirty="0">
                <a:latin typeface="Times New Roman" panose="02020603050405020304" pitchFamily="18" charset="0"/>
                <a:cs typeface="Times New Roman" panose="02020603050405020304" pitchFamily="18" charset="0"/>
              </a:rPr>
              <a:t>Special word of thanks to the Interactive Robotics and Vision Laboratory (IRV), whose guidance and expertise in HRI made this UROP possible. </a:t>
            </a:r>
          </a:p>
          <a:p>
            <a:pPr algn="ctr"/>
            <a:endParaRPr lang="en-US" sz="3600" i="1" dirty="0">
              <a:latin typeface="Times New Roman" panose="02020603050405020304" pitchFamily="18" charset="0"/>
              <a:cs typeface="Times New Roman" panose="02020603050405020304" pitchFamily="18" charset="0"/>
            </a:endParaRPr>
          </a:p>
          <a:p>
            <a:pPr algn="ctr"/>
            <a:r>
              <a:rPr lang="en-US" sz="3600" i="1" dirty="0">
                <a:latin typeface="Times New Roman" panose="02020603050405020304" pitchFamily="18" charset="0"/>
                <a:cs typeface="Times New Roman" panose="02020603050405020304" pitchFamily="18" charset="0"/>
              </a:rPr>
              <a:t>For more information on the IRV Lab and the </a:t>
            </a:r>
            <a:r>
              <a:rPr lang="en-US" sz="3600" i="1" dirty="0" err="1">
                <a:latin typeface="Times New Roman" panose="02020603050405020304" pitchFamily="18" charset="0"/>
                <a:cs typeface="Times New Roman" panose="02020603050405020304" pitchFamily="18" charset="0"/>
              </a:rPr>
              <a:t>LoCO</a:t>
            </a:r>
            <a:r>
              <a:rPr lang="en-US" sz="3600" i="1" dirty="0">
                <a:latin typeface="Times New Roman" panose="02020603050405020304" pitchFamily="18" charset="0"/>
                <a:cs typeface="Times New Roman" panose="02020603050405020304" pitchFamily="18" charset="0"/>
              </a:rPr>
              <a:t> AUV, visit </a:t>
            </a:r>
            <a:r>
              <a:rPr lang="en-US" sz="3600" u="sng"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https://irvlab.cs.umn.edu/</a:t>
            </a:r>
            <a:endParaRPr lang="en-US" sz="3600" u="sng" dirty="0">
              <a:latin typeface="Times New Roman" panose="02020603050405020304" pitchFamily="18" charset="0"/>
              <a:cs typeface="Times New Roman" panose="02020603050405020304" pitchFamily="18" charset="0"/>
            </a:endParaRPr>
          </a:p>
        </p:txBody>
      </p:sp>
      <p:pic>
        <p:nvPicPr>
          <p:cNvPr id="4" name="Picture 3" descr="A space shuttle in space&#10;&#10;Description automatically generated with low confidence">
            <a:extLst>
              <a:ext uri="{FF2B5EF4-FFF2-40B4-BE49-F238E27FC236}">
                <a16:creationId xmlns:a16="http://schemas.microsoft.com/office/drawing/2014/main" id="{0041469F-F2C3-37F0-2047-7BB9B88985A8}"/>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020638" y="22346384"/>
            <a:ext cx="7036756" cy="3860163"/>
          </a:xfrm>
          <a:prstGeom prst="rect">
            <a:avLst/>
          </a:prstGeom>
        </p:spPr>
      </p:pic>
      <p:sp>
        <p:nvSpPr>
          <p:cNvPr id="5" name="TextBox 4">
            <a:extLst>
              <a:ext uri="{FF2B5EF4-FFF2-40B4-BE49-F238E27FC236}">
                <a16:creationId xmlns:a16="http://schemas.microsoft.com/office/drawing/2014/main" id="{8EF8F031-0E79-DB73-7B9C-E33525ADE72A}"/>
              </a:ext>
            </a:extLst>
          </p:cNvPr>
          <p:cNvSpPr txBox="1"/>
          <p:nvPr/>
        </p:nvSpPr>
        <p:spPr>
          <a:xfrm>
            <a:off x="2368286" y="25552371"/>
            <a:ext cx="6734163"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Top View of </a:t>
            </a:r>
            <a:r>
              <a:rPr lang="en-US" sz="3200" b="1" dirty="0" err="1">
                <a:solidFill>
                  <a:schemeClr val="bg1"/>
                </a:solidFill>
                <a:latin typeface="Times New Roman" panose="02020603050405020304" pitchFamily="18" charset="0"/>
                <a:cs typeface="Times New Roman" panose="02020603050405020304" pitchFamily="18" charset="0"/>
              </a:rPr>
              <a:t>LoCO</a:t>
            </a:r>
            <a:r>
              <a:rPr lang="en-US" sz="3200" b="1" dirty="0">
                <a:solidFill>
                  <a:schemeClr val="bg1"/>
                </a:solidFill>
                <a:latin typeface="Times New Roman" panose="02020603050405020304" pitchFamily="18" charset="0"/>
                <a:cs typeface="Times New Roman" panose="02020603050405020304" pitchFamily="18" charset="0"/>
              </a:rPr>
              <a:t> AUV Underwater</a:t>
            </a:r>
          </a:p>
        </p:txBody>
      </p:sp>
    </p:spTree>
    <p:extLst>
      <p:ext uri="{BB962C8B-B14F-4D97-AF65-F5344CB8AC3E}">
        <p14:creationId xmlns:p14="http://schemas.microsoft.com/office/powerpoint/2010/main" val="4038871067"/>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0.08.14"/>
  <p:tag name="AS_TITLE" val="Aspose.Slides for .NET 4.0 Client Profile"/>
  <p:tag name="AS_VERSION" val="20.8"/>
  <p:tag name="MAKESIGNSTEMPLATE" val="inquisitalanchor|09-2018"/>
</p:tagLst>
</file>

<file path=ppt/theme/theme1.xml><?xml version="1.0" encoding="utf-8"?>
<a:theme xmlns:a="http://schemas.openxmlformats.org/drawingml/2006/main" name="Office Theme">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4870</TotalTime>
  <Words>905</Words>
  <Application>Microsoft Macintosh PowerPoint</Application>
  <PresentationFormat>Custom</PresentationFormat>
  <Paragraphs>235</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Times New Roman</vt:lpstr>
      <vt:lpstr>Franklin Gothic Medium</vt:lpstr>
      <vt:lpstr>Calibri</vt:lpstr>
      <vt:lpstr>Arial</vt:lpstr>
      <vt:lpstr>Open Sans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Free Poster Presentation Example</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Aditya P Prabhu</cp:lastModifiedBy>
  <cp:revision>98</cp:revision>
  <cp:lastPrinted>2013-03-27T18:07:17Z</cp:lastPrinted>
  <dcterms:modified xsi:type="dcterms:W3CDTF">2022-05-10T15:30:10Z</dcterms:modified>
  <cp:category>templates for scientific poster</cp:category>
</cp:coreProperties>
</file>

<file path=docProps/thumbnail.jpeg>
</file>